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bb8d74f9cc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93" name="Google Shape;93;gbb8d74f9cc_0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lnSpc>
                <a:spcPct val="115000"/>
              </a:lnSpc>
              <a:spcBef>
                <a:spcPts val="0"/>
              </a:spcBef>
              <a:spcAft>
                <a:spcPts val="0"/>
              </a:spcAft>
              <a:buNone/>
            </a:pPr>
            <a:r>
              <a:rPr lang="en-GB"/>
              <a:t>Languages are important in the world. A large proportion of people throughout the world does not speak English as its first or even second language. English is the first language of only 5% of the world’s population. 60% of the world’s population can speak at least 2 languages. If you only speak one language you are in the minority with 40% of people in the world who are monolingual. It is definitely not true that everyone speaks English. This graph shows that 43% are bilingual (speak 2 languages fluently), 13% trilingual (3 languages), 3% multilingual (4 languages) and 1% are considered polyglots (5 or more languages).</a:t>
            </a:r>
            <a:endParaRPr/>
          </a:p>
        </p:txBody>
      </p:sp>
      <p:sp>
        <p:nvSpPr>
          <p:cNvPr id="94" name="Google Shape;94;gbb8d74f9cc_0_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9" name="Google Shape;99;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Audio is 1 min 40 and plays automatically</a:t>
            </a:r>
            <a:endParaRPr/>
          </a:p>
        </p:txBody>
      </p:sp>
      <p:sp>
        <p:nvSpPr>
          <p:cNvPr id="100" name="Google Shape;100;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solidFill>
                  <a:srgbClr val="000000"/>
                </a:solidFill>
              </a:rPr>
              <a:t>‹#›</a:t>
            </a:fld>
            <a:endParaRPr>
              <a:solidFill>
                <a:srgbClr val="000000"/>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7" name="Google Shape;107;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Click on video to play. Finish at 7.02</a:t>
            </a:r>
            <a:endParaRPr/>
          </a:p>
        </p:txBody>
      </p:sp>
      <p:sp>
        <p:nvSpPr>
          <p:cNvPr id="108" name="Google Shape;108;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solidFill>
                  <a:srgbClr val="000000"/>
                </a:solidFill>
              </a:rPr>
              <a:t>‹#›</a:t>
            </a:fld>
            <a:endParaRPr>
              <a:solidFill>
                <a:srgbClr val="000000"/>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4" name="Google Shape;114;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1" name="Google Shape;121;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sz="1200">
                <a:solidFill>
                  <a:schemeClr val="dk1"/>
                </a:solidFill>
                <a:latin typeface="Calibri"/>
                <a:ea typeface="Calibri"/>
                <a:cs typeface="Calibri"/>
                <a:sym typeface="Calibri"/>
              </a:rPr>
              <a:t>You may think that jobs with languages means teaching, translating or interpreting. This is true, however there are so many other fields as well. In this area alone we have Luton Airport, Vauxhall, Mercedes and Nissan amongst others who are always looking for people with a language. Not to mention how close we are to London where foreign languages are prolific</a:t>
            </a:r>
            <a:endParaRPr/>
          </a:p>
        </p:txBody>
      </p:sp>
      <p:sp>
        <p:nvSpPr>
          <p:cNvPr id="122" name="Google Shape;122;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solidFill>
                  <a:srgbClr val="000000"/>
                </a:solidFill>
              </a:rPr>
              <a:t>‹#›</a:t>
            </a:fld>
            <a:endParaRPr>
              <a:solidFill>
                <a:srgbClr val="000000"/>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9" name="Google Shape;129;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when choosing your options look how well languages combine with other subjects. They help you to understand the English language as well as give you an insight into other cultures. Taking a language at GCSE and beyond will mean that you stand out from the crowd when you apply for university and jobs.</a:t>
            </a:r>
            <a:endParaRPr/>
          </a:p>
          <a:p>
            <a:pPr indent="0" lvl="0" marL="0" rtl="0" algn="l">
              <a:spcBef>
                <a:spcPts val="0"/>
              </a:spcBef>
              <a:spcAft>
                <a:spcPts val="0"/>
              </a:spcAft>
              <a:buNone/>
            </a:pPr>
            <a:r>
              <a:t/>
            </a:r>
            <a:endParaRPr/>
          </a:p>
        </p:txBody>
      </p:sp>
      <p:sp>
        <p:nvSpPr>
          <p:cNvPr id="130" name="Google Shape;130;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solidFill>
                  <a:srgbClr val="000000"/>
                </a:solidFill>
              </a:rPr>
              <a:t>‹#›</a:t>
            </a:fld>
            <a:endParaRPr>
              <a:solidFill>
                <a:srgbClr val="000000"/>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3" name="Google Shape;143;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4" name="Google Shape;144;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solidFill>
                  <a:srgbClr val="000000"/>
                </a:solidFill>
              </a:rPr>
              <a:t>‹#›</a:t>
            </a:fld>
            <a:endParaRPr>
              <a:solidFill>
                <a:srgbClr val="000000"/>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1" name="Google Shape;151;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8" name="Google Shape;158;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a:t>No va in Spanish means doesn’t go</a:t>
            </a:r>
            <a:endParaRPr/>
          </a:p>
        </p:txBody>
      </p:sp>
      <p:sp>
        <p:nvSpPr>
          <p:cNvPr id="159" name="Google Shape;159;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solidFill>
                  <a:srgbClr val="000000"/>
                </a:solidFill>
              </a:rPr>
              <a:t>‹#›</a:t>
            </a:fld>
            <a:endParaRPr>
              <a:solidFill>
                <a:srgbClr val="000000"/>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5" name="Google Shape;165;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2" name="Google Shape;172;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solidFill>
                  <a:srgbClr val="000000"/>
                </a:solidFill>
              </a:rPr>
              <a:t>‹#›</a:t>
            </a:fld>
            <a:endParaRPr>
              <a:solidFill>
                <a:srgbClr val="000000"/>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9" name="Google Shape;179;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5" name="Google Shape;185;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GB" sz="1200">
                <a:solidFill>
                  <a:schemeClr val="dk1"/>
                </a:solidFill>
                <a:latin typeface="Calibri"/>
                <a:ea typeface="Calibri"/>
                <a:cs typeface="Calibri"/>
                <a:sym typeface="Calibri"/>
              </a:rPr>
              <a:t>The French trip to Rouen takes place in October and is for years 10 – 13. It gives students the opportunity to experience life in a French family, have lessons in the French language school and visit the very picturesque centre of Rouen for plenty of time for shopping or sampling the food and drink in a café. In 2018 we had the opportunity to visit Paris; In 2019 we visited Monet’s house and gardens and the very pretty fishing town of Honfleur where many of us enjoyed tasting the local crepes.</a:t>
            </a:r>
            <a:endParaRPr/>
          </a:p>
          <a:p>
            <a:pPr indent="0" lvl="0" marL="0" rtl="0" algn="l">
              <a:spcBef>
                <a:spcPts val="0"/>
              </a:spcBef>
              <a:spcAft>
                <a:spcPts val="0"/>
              </a:spcAft>
              <a:buNone/>
            </a:pPr>
            <a:r>
              <a:t/>
            </a:r>
            <a:endParaRPr/>
          </a:p>
        </p:txBody>
      </p:sp>
      <p:sp>
        <p:nvSpPr>
          <p:cNvPr id="186" name="Google Shape;186;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solidFill>
                  <a:srgbClr val="000000"/>
                </a:solidFill>
              </a:rPr>
              <a:t>‹#›</a:t>
            </a:fld>
            <a:endParaRPr>
              <a:solidFill>
                <a:srgbClr val="000000"/>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2" name="Google Shape;212;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3" name="Google Shape;213;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solidFill>
                  <a:srgbClr val="000000"/>
                </a:solidFill>
              </a:rPr>
              <a:t>‹#›</a:t>
            </a:fld>
            <a:endParaRPr>
              <a:solidFill>
                <a:srgbClr val="000000"/>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6" name="Google Shape;226;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1" name="Google Shape;231;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7" name="Google Shape;237;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3" name="Google Shape;243;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0" name="Google Shape;250;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6" name="Google Shape;256;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1" name="Google Shape;261;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6" name="Google Shape;266;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1" name="Google Shape;271;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6" name="Google Shape;276;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dk1"/>
              </a:buClr>
              <a:buSzPts val="6000"/>
              <a:buFont typeface="Arial"/>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7" name="Shape 27"/>
        <p:cNvGrpSpPr/>
        <p:nvPr/>
      </p:nvGrpSpPr>
      <p:grpSpPr>
        <a:xfrm>
          <a:off x="0" y="0"/>
          <a:ext cx="0" cy="0"/>
          <a:chOff x="0" y="0"/>
          <a:chExt cx="0" cy="0"/>
        </a:xfrm>
      </p:grpSpPr>
      <p:sp>
        <p:nvSpPr>
          <p:cNvPr id="28" name="Google Shape;28;p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0" name="Google Shape;30;p4"/>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1" name="Google Shape;31;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4" name="Shape 34"/>
        <p:cNvGrpSpPr/>
        <p:nvPr/>
      </p:nvGrpSpPr>
      <p:grpSpPr>
        <a:xfrm>
          <a:off x="0" y="0"/>
          <a:ext cx="0" cy="0"/>
          <a:chOff x="0" y="0"/>
          <a:chExt cx="0" cy="0"/>
        </a:xfrm>
      </p:grpSpPr>
      <p:sp>
        <p:nvSpPr>
          <p:cNvPr id="35" name="Google Shape;35;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8" name="Shape 38"/>
        <p:cNvGrpSpPr/>
        <p:nvPr/>
      </p:nvGrpSpPr>
      <p:grpSpPr>
        <a:xfrm>
          <a:off x="0" y="0"/>
          <a:ext cx="0" cy="0"/>
          <a:chOff x="0" y="0"/>
          <a:chExt cx="0" cy="0"/>
        </a:xfrm>
      </p:grpSpPr>
      <p:sp>
        <p:nvSpPr>
          <p:cNvPr id="39" name="Google Shape;39;p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6000"/>
              <a:buFont typeface="Arial"/>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1" name="Google Shape;41;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6" name="Google Shape;46;p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5" name="Google Shape;55;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Arial"/>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10"/>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Arial"/>
                <a:ea typeface="Arial"/>
                <a:cs typeface="Arial"/>
                <a:sym typeface="Arial"/>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Arial"/>
                <a:ea typeface="Arial"/>
                <a:cs typeface="Arial"/>
                <a:sym typeface="Arial"/>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Arial"/>
                <a:ea typeface="Arial"/>
                <a:cs typeface="Arial"/>
                <a:sym typeface="Arial"/>
              </a:defRPr>
            </a:lvl9pPr>
          </a:lstStyle>
          <a:p/>
        </p:txBody>
      </p:sp>
      <p:sp>
        <p:nvSpPr>
          <p:cNvPr id="68" name="Google Shape;68;p1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1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1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FCC66"/>
            </a:gs>
            <a:gs pos="100000">
              <a:srgbClr val="99CCFF"/>
            </a:gs>
          </a:gsLst>
          <a:lin ang="5400000" scaled="0"/>
        </a:gra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Arial"/>
              <a:buNone/>
              <a:defRPr b="0" i="0" sz="4400" u="none" cap="none" strike="noStrik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12" name="Google Shape;12;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3" name="Google Shape;13;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14" name="Google Shape;14;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Arial"/>
                <a:ea typeface="Arial"/>
                <a:cs typeface="Arial"/>
                <a:sym typeface="Arial"/>
              </a:defRPr>
            </a:lvl1pPr>
            <a:lvl2pPr indent="0" lvl="1" marL="0" marR="0" rtl="0" algn="r">
              <a:spcBef>
                <a:spcPts val="0"/>
              </a:spcBef>
              <a:buNone/>
              <a:defRPr b="0" i="0" sz="1200" u="none" cap="none" strike="noStrike">
                <a:solidFill>
                  <a:srgbClr val="888888"/>
                </a:solidFill>
                <a:latin typeface="Arial"/>
                <a:ea typeface="Arial"/>
                <a:cs typeface="Arial"/>
                <a:sym typeface="Arial"/>
              </a:defRPr>
            </a:lvl2pPr>
            <a:lvl3pPr indent="0" lvl="2" marL="0" marR="0" rtl="0" algn="r">
              <a:spcBef>
                <a:spcPts val="0"/>
              </a:spcBef>
              <a:buNone/>
              <a:defRPr b="0" i="0" sz="1200" u="none" cap="none" strike="noStrike">
                <a:solidFill>
                  <a:srgbClr val="888888"/>
                </a:solidFill>
                <a:latin typeface="Arial"/>
                <a:ea typeface="Arial"/>
                <a:cs typeface="Arial"/>
                <a:sym typeface="Arial"/>
              </a:defRPr>
            </a:lvl3pPr>
            <a:lvl4pPr indent="0" lvl="3" marL="0" marR="0" rtl="0" algn="r">
              <a:spcBef>
                <a:spcPts val="0"/>
              </a:spcBef>
              <a:buNone/>
              <a:defRPr b="0" i="0" sz="1200" u="none" cap="none" strike="noStrike">
                <a:solidFill>
                  <a:srgbClr val="888888"/>
                </a:solidFill>
                <a:latin typeface="Arial"/>
                <a:ea typeface="Arial"/>
                <a:cs typeface="Arial"/>
                <a:sym typeface="Arial"/>
              </a:defRPr>
            </a:lvl4pPr>
            <a:lvl5pPr indent="0" lvl="4" marL="0" marR="0" rtl="0" algn="r">
              <a:spcBef>
                <a:spcPts val="0"/>
              </a:spcBef>
              <a:buNone/>
              <a:defRPr b="0" i="0" sz="1200" u="none" cap="none" strike="noStrike">
                <a:solidFill>
                  <a:srgbClr val="888888"/>
                </a:solidFill>
                <a:latin typeface="Arial"/>
                <a:ea typeface="Arial"/>
                <a:cs typeface="Arial"/>
                <a:sym typeface="Arial"/>
              </a:defRPr>
            </a:lvl5pPr>
            <a:lvl6pPr indent="0" lvl="5" marL="0" marR="0" rtl="0" algn="r">
              <a:spcBef>
                <a:spcPts val="0"/>
              </a:spcBef>
              <a:buNone/>
              <a:defRPr b="0" i="0" sz="1200" u="none" cap="none" strike="noStrike">
                <a:solidFill>
                  <a:srgbClr val="888888"/>
                </a:solidFill>
                <a:latin typeface="Arial"/>
                <a:ea typeface="Arial"/>
                <a:cs typeface="Arial"/>
                <a:sym typeface="Arial"/>
              </a:defRPr>
            </a:lvl6pPr>
            <a:lvl7pPr indent="0" lvl="6" marL="0" marR="0" rtl="0" algn="r">
              <a:spcBef>
                <a:spcPts val="0"/>
              </a:spcBef>
              <a:buNone/>
              <a:defRPr b="0" i="0" sz="1200" u="none" cap="none" strike="noStrike">
                <a:solidFill>
                  <a:srgbClr val="888888"/>
                </a:solidFill>
                <a:latin typeface="Arial"/>
                <a:ea typeface="Arial"/>
                <a:cs typeface="Arial"/>
                <a:sym typeface="Arial"/>
              </a:defRPr>
            </a:lvl7pPr>
            <a:lvl8pPr indent="0" lvl="7" marL="0" marR="0" rtl="0" algn="r">
              <a:spcBef>
                <a:spcPts val="0"/>
              </a:spcBef>
              <a:buNone/>
              <a:defRPr b="0" i="0" sz="1200" u="none" cap="none" strike="noStrike">
                <a:solidFill>
                  <a:srgbClr val="888888"/>
                </a:solidFill>
                <a:latin typeface="Arial"/>
                <a:ea typeface="Arial"/>
                <a:cs typeface="Arial"/>
                <a:sym typeface="Arial"/>
              </a:defRPr>
            </a:lvl8pPr>
            <a:lvl9pPr indent="0" lvl="8" marL="0" marR="0" rtl="0" algn="r">
              <a:spcBef>
                <a:spcPts val="0"/>
              </a:spcBef>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hyperlink" Target="http://drive.google.com/file/d/1GG5kI9ZQQuh9PRBUTZ2g7gNYtLUYeJIe/view" TargetMode="Externa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hyperlink" Target="http://www.youtube.com/watch?v=ZXzSYtikcRM" TargetMode="External"/><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0.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hyperlink" Target="https://www.ucl.ac.uk/prospective-students/undergraduate/application/entry-requirements/level-and-gcse-qualifications" TargetMode="Externa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 Id="rId3" Type="http://schemas.openxmlformats.org/officeDocument/2006/relationships/image" Target="../media/image13.png"/><Relationship Id="rId4" Type="http://schemas.openxmlformats.org/officeDocument/2006/relationships/image" Target="../media/image14.jpg"/><Relationship Id="rId5" Type="http://schemas.openxmlformats.org/officeDocument/2006/relationships/image" Target="../media/image15.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 Id="rId3" Type="http://schemas.openxmlformats.org/officeDocument/2006/relationships/image" Target="../media/image16.jpg"/><Relationship Id="rId4" Type="http://schemas.openxmlformats.org/officeDocument/2006/relationships/image" Target="../media/image9.jpg"/><Relationship Id="rId11" Type="http://schemas.openxmlformats.org/officeDocument/2006/relationships/image" Target="../media/image21.jpg"/><Relationship Id="rId10" Type="http://schemas.openxmlformats.org/officeDocument/2006/relationships/image" Target="../media/image19.jpg"/><Relationship Id="rId9" Type="http://schemas.openxmlformats.org/officeDocument/2006/relationships/image" Target="../media/image22.jpg"/><Relationship Id="rId5" Type="http://schemas.openxmlformats.org/officeDocument/2006/relationships/image" Target="../media/image11.jpg"/><Relationship Id="rId6" Type="http://schemas.openxmlformats.org/officeDocument/2006/relationships/image" Target="../media/image18.jpg"/><Relationship Id="rId7" Type="http://schemas.openxmlformats.org/officeDocument/2006/relationships/image" Target="../media/image17.jpg"/><Relationship Id="rId8" Type="http://schemas.openxmlformats.org/officeDocument/2006/relationships/image" Target="../media/image23.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hyperlink" Target="http://drive.google.com/file/d/1AyVKDRThHEJXB4wfQ9ZmOWGRQEjReCBI/view" TargetMode="External"/><Relationship Id="rId4" Type="http://schemas.openxmlformats.org/officeDocument/2006/relationships/image" Target="../media/image24.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 Id="rId3" Type="http://schemas.openxmlformats.org/officeDocument/2006/relationships/hyperlink" Target="mailto:tricia.shaw@redborne.com" TargetMode="External"/><Relationship Id="rId4" Type="http://schemas.openxmlformats.org/officeDocument/2006/relationships/hyperlink" Target="mailto:nicola.crossley@redborne.com"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 Id="rId3" Type="http://schemas.openxmlformats.org/officeDocument/2006/relationships/hyperlink" Target="https://www.youtube.com/watch?v=40yCFh3gZs0" TargetMode="External"/><Relationship Id="rId4" Type="http://schemas.openxmlformats.org/officeDocument/2006/relationships/hyperlink" Target="http://www.youtube.com/watch?v=40yCFh3gZs0" TargetMode="External"/><Relationship Id="rId5" Type="http://schemas.openxmlformats.org/officeDocument/2006/relationships/image" Target="../media/image20.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hyperlink" Target="https://www.youtube.com/watch?v=2t03ewfKoIc&amp;feature=emb_rel_pause" TargetMode="External"/><Relationship Id="rId4" Type="http://schemas.openxmlformats.org/officeDocument/2006/relationships/hyperlink" Target="http://www.youtube.com/watch?v=2t03ewfKoIc" TargetMode="External"/><Relationship Id="rId5" Type="http://schemas.openxmlformats.org/officeDocument/2006/relationships/image" Target="../media/image26.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hyperlink" Target="https://www.youtube.com/watch?v=DdqZ7cfZtY4&amp;t=168s" TargetMode="External"/><Relationship Id="rId4" Type="http://schemas.openxmlformats.org/officeDocument/2006/relationships/hyperlink" Target="http://www.youtube.com/watch?v=DdqZ7cfZtY4" TargetMode="External"/><Relationship Id="rId5" Type="http://schemas.openxmlformats.org/officeDocument/2006/relationships/image" Target="../media/image25.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 Id="rId3"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3"/>
          <p:cNvSpPr txBox="1"/>
          <p:nvPr>
            <p:ph type="ctrTitle"/>
          </p:nvPr>
        </p:nvSpPr>
        <p:spPr>
          <a:xfrm>
            <a:off x="-1857040" y="533922"/>
            <a:ext cx="9144000" cy="23876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rgbClr val="113051"/>
              </a:buClr>
              <a:buSzPts val="6000"/>
              <a:buFont typeface="Calibri"/>
              <a:buNone/>
            </a:pPr>
            <a:r>
              <a:rPr b="1" lang="en-GB" cap="none">
                <a:solidFill>
                  <a:srgbClr val="113051"/>
                </a:solidFill>
                <a:latin typeface="Calibri"/>
                <a:ea typeface="Calibri"/>
                <a:cs typeface="Calibri"/>
                <a:sym typeface="Calibri"/>
              </a:rPr>
              <a:t>GCSE FRENCH</a:t>
            </a:r>
            <a:br>
              <a:rPr lang="en-GB">
                <a:solidFill>
                  <a:srgbClr val="113051"/>
                </a:solidFill>
                <a:latin typeface="Calibri"/>
                <a:ea typeface="Calibri"/>
                <a:cs typeface="Calibri"/>
                <a:sym typeface="Calibri"/>
              </a:rPr>
            </a:br>
            <a:endParaRPr/>
          </a:p>
        </p:txBody>
      </p:sp>
      <p:sp>
        <p:nvSpPr>
          <p:cNvPr id="89" name="Google Shape;89;p13"/>
          <p:cNvSpPr txBox="1"/>
          <p:nvPr>
            <p:ph idx="1" type="subTitle"/>
          </p:nvPr>
        </p:nvSpPr>
        <p:spPr>
          <a:xfrm>
            <a:off x="-1857040" y="2406118"/>
            <a:ext cx="9144000" cy="1655762"/>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rgbClr val="C00000"/>
              </a:buClr>
              <a:buSzPts val="3200"/>
              <a:buNone/>
            </a:pPr>
            <a:r>
              <a:rPr lang="en-GB" sz="3200">
                <a:solidFill>
                  <a:srgbClr val="C00000"/>
                </a:solidFill>
                <a:latin typeface="Arial"/>
                <a:ea typeface="Arial"/>
                <a:cs typeface="Arial"/>
                <a:sym typeface="Arial"/>
              </a:rPr>
              <a:t>Where can it take you?</a:t>
            </a:r>
            <a:endParaRPr/>
          </a:p>
          <a:p>
            <a:pPr indent="0" lvl="0" marL="0" rtl="0" algn="ctr">
              <a:lnSpc>
                <a:spcPct val="90000"/>
              </a:lnSpc>
              <a:spcBef>
                <a:spcPts val="1000"/>
              </a:spcBef>
              <a:spcAft>
                <a:spcPts val="0"/>
              </a:spcAft>
              <a:buClr>
                <a:schemeClr val="dk1"/>
              </a:buClr>
              <a:buSzPts val="2400"/>
              <a:buNone/>
            </a:pPr>
            <a:r>
              <a:t/>
            </a:r>
            <a:endParaRPr/>
          </a:p>
        </p:txBody>
      </p:sp>
      <p:pic>
        <p:nvPicPr>
          <p:cNvPr descr="Image result for french speaking countries flags" id="90" name="Google Shape;90;p13"/>
          <p:cNvPicPr preferRelativeResize="0"/>
          <p:nvPr/>
        </p:nvPicPr>
        <p:blipFill rotWithShape="1">
          <a:blip r:embed="rId3">
            <a:alphaModFix/>
          </a:blip>
          <a:srcRect b="0" l="0" r="0" t="0"/>
          <a:stretch/>
        </p:blipFill>
        <p:spPr>
          <a:xfrm>
            <a:off x="6317110" y="181137"/>
            <a:ext cx="5341490" cy="667686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pic>
        <p:nvPicPr>
          <p:cNvPr id="96" name="Google Shape;96;p14"/>
          <p:cNvPicPr preferRelativeResize="0"/>
          <p:nvPr/>
        </p:nvPicPr>
        <p:blipFill>
          <a:blip r:embed="rId3">
            <a:alphaModFix/>
          </a:blip>
          <a:stretch>
            <a:fillRect/>
          </a:stretch>
        </p:blipFill>
        <p:spPr>
          <a:xfrm>
            <a:off x="634475" y="428625"/>
            <a:ext cx="10763250" cy="60007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96"/>
                                        </p:tgtEl>
                                        <p:attrNameLst>
                                          <p:attrName>style.visibility</p:attrName>
                                        </p:attrNameLst>
                                      </p:cBhvr>
                                      <p:to>
                                        <p:strVal val="visible"/>
                                      </p:to>
                                    </p:set>
                                    <p:animEffect filter="fade" transition="in">
                                      <p:cBhvr>
                                        <p:cTn dur="1000"/>
                                        <p:tgtEl>
                                          <p:spTgt spid="9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400"/>
              <a:buFont typeface="Arial"/>
              <a:buNone/>
            </a:pPr>
            <a:r>
              <a:rPr lang="en-GB"/>
              <a:t>Everyone speaks English so who needs to learn a language?</a:t>
            </a:r>
            <a:endParaRPr/>
          </a:p>
        </p:txBody>
      </p:sp>
      <p:sp>
        <p:nvSpPr>
          <p:cNvPr id="103" name="Google Shape;103;p15"/>
          <p:cNvSpPr txBox="1"/>
          <p:nvPr>
            <p:ph idx="1" type="body"/>
          </p:nvPr>
        </p:nvSpPr>
        <p:spPr>
          <a:xfrm>
            <a:off x="618865" y="1825625"/>
            <a:ext cx="6723900" cy="4351200"/>
          </a:xfrm>
          <a:prstGeom prst="rect">
            <a:avLst/>
          </a:prstGeom>
          <a:noFill/>
          <a:ln>
            <a:noFill/>
          </a:ln>
        </p:spPr>
        <p:txBody>
          <a:bodyPr anchorCtr="0" anchor="t" bIns="45700" lIns="91425" spcFirstLastPara="1" rIns="91425" wrap="square" tIns="45700">
            <a:noAutofit/>
          </a:bodyPr>
          <a:lstStyle/>
          <a:p>
            <a:pPr indent="-228600" lvl="0" marL="228600" rtl="0" algn="l">
              <a:lnSpc>
                <a:spcPct val="80000"/>
              </a:lnSpc>
              <a:spcBef>
                <a:spcPts val="0"/>
              </a:spcBef>
              <a:spcAft>
                <a:spcPts val="0"/>
              </a:spcAft>
              <a:buClr>
                <a:srgbClr val="0B5394"/>
              </a:buClr>
              <a:buSzPts val="2800"/>
              <a:buChar char="•"/>
            </a:pPr>
            <a:r>
              <a:rPr i="1" lang="en-GB">
                <a:solidFill>
                  <a:srgbClr val="0B5394"/>
                </a:solidFill>
                <a:latin typeface="Calibri"/>
                <a:ea typeface="Calibri"/>
                <a:cs typeface="Calibri"/>
                <a:sym typeface="Calibri"/>
              </a:rPr>
              <a:t>“</a:t>
            </a:r>
            <a:r>
              <a:rPr i="1" lang="en-GB" sz="4400">
                <a:solidFill>
                  <a:srgbClr val="C00000"/>
                </a:solidFill>
                <a:latin typeface="Calibri"/>
                <a:ea typeface="Calibri"/>
                <a:cs typeface="Calibri"/>
                <a:sym typeface="Calibri"/>
              </a:rPr>
              <a:t>English</a:t>
            </a:r>
            <a:r>
              <a:rPr i="1" lang="en-GB">
                <a:solidFill>
                  <a:srgbClr val="0B5394"/>
                </a:solidFill>
                <a:latin typeface="Calibri"/>
                <a:ea typeface="Calibri"/>
                <a:cs typeface="Calibri"/>
                <a:sym typeface="Calibri"/>
              </a:rPr>
              <a:t> is fine if you want </a:t>
            </a:r>
            <a:r>
              <a:rPr i="1" lang="en-GB" sz="4400">
                <a:solidFill>
                  <a:srgbClr val="0B5394"/>
                </a:solidFill>
                <a:latin typeface="Calibri"/>
                <a:ea typeface="Calibri"/>
                <a:cs typeface="Calibri"/>
                <a:sym typeface="Calibri"/>
              </a:rPr>
              <a:t>to buy things</a:t>
            </a:r>
            <a:r>
              <a:rPr i="1" lang="en-GB">
                <a:solidFill>
                  <a:srgbClr val="0B5394"/>
                </a:solidFill>
                <a:latin typeface="Calibri"/>
                <a:ea typeface="Calibri"/>
                <a:cs typeface="Calibri"/>
                <a:sym typeface="Calibri"/>
              </a:rPr>
              <a:t>, but it's </a:t>
            </a:r>
            <a:r>
              <a:rPr i="1" lang="en-GB" sz="4400">
                <a:solidFill>
                  <a:srgbClr val="C00000"/>
                </a:solidFill>
                <a:latin typeface="Calibri"/>
                <a:ea typeface="Calibri"/>
                <a:cs typeface="Calibri"/>
                <a:sym typeface="Calibri"/>
              </a:rPr>
              <a:t>not</a:t>
            </a:r>
            <a:r>
              <a:rPr i="1" lang="en-GB">
                <a:solidFill>
                  <a:srgbClr val="0B5394"/>
                </a:solidFill>
                <a:latin typeface="Calibri"/>
                <a:ea typeface="Calibri"/>
                <a:cs typeface="Calibri"/>
                <a:sym typeface="Calibri"/>
              </a:rPr>
              <a:t> the right language to use for people who want </a:t>
            </a:r>
            <a:r>
              <a:rPr i="1" lang="en-GB" sz="4400">
                <a:solidFill>
                  <a:srgbClr val="C00000"/>
                </a:solidFill>
                <a:latin typeface="Calibri"/>
                <a:ea typeface="Calibri"/>
                <a:cs typeface="Calibri"/>
                <a:sym typeface="Calibri"/>
              </a:rPr>
              <a:t>to sell </a:t>
            </a:r>
            <a:r>
              <a:rPr i="1" lang="en-GB" sz="4400">
                <a:solidFill>
                  <a:srgbClr val="0B5394"/>
                </a:solidFill>
                <a:latin typeface="Calibri"/>
                <a:ea typeface="Calibri"/>
                <a:cs typeface="Calibri"/>
                <a:sym typeface="Calibri"/>
              </a:rPr>
              <a:t>things</a:t>
            </a:r>
            <a:r>
              <a:rPr i="1" lang="en-GB">
                <a:solidFill>
                  <a:srgbClr val="0B5394"/>
                </a:solidFill>
                <a:latin typeface="Calibri"/>
                <a:ea typeface="Calibri"/>
                <a:cs typeface="Calibri"/>
                <a:sym typeface="Calibri"/>
              </a:rPr>
              <a:t>”</a:t>
            </a:r>
            <a:endParaRPr/>
          </a:p>
          <a:p>
            <a:pPr indent="-228600" lvl="0" marL="228600" rtl="0" algn="l">
              <a:lnSpc>
                <a:spcPct val="80000"/>
              </a:lnSpc>
              <a:spcBef>
                <a:spcPts val="1000"/>
              </a:spcBef>
              <a:spcAft>
                <a:spcPts val="0"/>
              </a:spcAft>
              <a:buClr>
                <a:srgbClr val="0B5394"/>
              </a:buClr>
              <a:buSzPts val="2800"/>
              <a:buChar char="•"/>
            </a:pPr>
            <a:r>
              <a:rPr i="1" lang="en-GB">
                <a:solidFill>
                  <a:srgbClr val="0B5394"/>
                </a:solidFill>
                <a:latin typeface="Calibri"/>
                <a:ea typeface="Calibri"/>
                <a:cs typeface="Calibri"/>
                <a:sym typeface="Calibri"/>
              </a:rPr>
              <a:t>“the assumption that </a:t>
            </a:r>
            <a:r>
              <a:rPr i="1" lang="en-GB" sz="4400">
                <a:solidFill>
                  <a:srgbClr val="0B5394"/>
                </a:solidFill>
                <a:latin typeface="Calibri"/>
                <a:ea typeface="Calibri"/>
                <a:cs typeface="Calibri"/>
                <a:sym typeface="Calibri"/>
              </a:rPr>
              <a:t>everyone speaks English </a:t>
            </a:r>
            <a:r>
              <a:rPr i="1" lang="en-GB">
                <a:solidFill>
                  <a:srgbClr val="0B5394"/>
                </a:solidFill>
                <a:latin typeface="Calibri"/>
                <a:ea typeface="Calibri"/>
                <a:cs typeface="Calibri"/>
                <a:sym typeface="Calibri"/>
              </a:rPr>
              <a:t>cost UK economy around </a:t>
            </a:r>
            <a:r>
              <a:rPr i="1" lang="en-GB" sz="4400">
                <a:solidFill>
                  <a:srgbClr val="C00000"/>
                </a:solidFill>
                <a:latin typeface="Calibri"/>
                <a:ea typeface="Calibri"/>
                <a:cs typeface="Calibri"/>
                <a:sym typeface="Calibri"/>
              </a:rPr>
              <a:t>£48bn</a:t>
            </a:r>
            <a:r>
              <a:rPr i="1" lang="en-GB">
                <a:solidFill>
                  <a:srgbClr val="C00000"/>
                </a:solidFill>
                <a:latin typeface="Calibri"/>
                <a:ea typeface="Calibri"/>
                <a:cs typeface="Calibri"/>
                <a:sym typeface="Calibri"/>
              </a:rPr>
              <a:t> </a:t>
            </a:r>
            <a:r>
              <a:rPr i="1" lang="en-GB">
                <a:solidFill>
                  <a:srgbClr val="0B5394"/>
                </a:solidFill>
                <a:latin typeface="Calibri"/>
                <a:ea typeface="Calibri"/>
                <a:cs typeface="Calibri"/>
                <a:sym typeface="Calibri"/>
              </a:rPr>
              <a:t>a year”</a:t>
            </a:r>
            <a:endParaRPr/>
          </a:p>
          <a:p>
            <a:pPr indent="-50800" lvl="0" marL="228600" rtl="0" algn="l">
              <a:lnSpc>
                <a:spcPct val="80000"/>
              </a:lnSpc>
              <a:spcBef>
                <a:spcPts val="1000"/>
              </a:spcBef>
              <a:spcAft>
                <a:spcPts val="0"/>
              </a:spcAft>
              <a:buClr>
                <a:schemeClr val="dk1"/>
              </a:buClr>
              <a:buSzPts val="2800"/>
              <a:buNone/>
            </a:pPr>
            <a:r>
              <a:t/>
            </a:r>
            <a:endParaRPr i="1">
              <a:solidFill>
                <a:srgbClr val="0B5394"/>
              </a:solidFill>
              <a:latin typeface="Calibri"/>
              <a:ea typeface="Calibri"/>
              <a:cs typeface="Calibri"/>
              <a:sym typeface="Calibri"/>
            </a:endParaRPr>
          </a:p>
          <a:p>
            <a:pPr indent="-50800" lvl="0" marL="228600" rtl="0" algn="l">
              <a:lnSpc>
                <a:spcPct val="80000"/>
              </a:lnSpc>
              <a:spcBef>
                <a:spcPts val="1000"/>
              </a:spcBef>
              <a:spcAft>
                <a:spcPts val="0"/>
              </a:spcAft>
              <a:buClr>
                <a:schemeClr val="dk1"/>
              </a:buClr>
              <a:buSzPts val="2800"/>
              <a:buNone/>
            </a:pPr>
            <a:r>
              <a:t/>
            </a:r>
            <a:endParaRPr i="1">
              <a:solidFill>
                <a:srgbClr val="0B5394"/>
              </a:solidFill>
              <a:latin typeface="Calibri"/>
              <a:ea typeface="Calibri"/>
              <a:cs typeface="Calibri"/>
              <a:sym typeface="Calibri"/>
            </a:endParaRPr>
          </a:p>
          <a:p>
            <a:pPr indent="-50800" lvl="0" marL="228600" rtl="0" algn="l">
              <a:lnSpc>
                <a:spcPct val="80000"/>
              </a:lnSpc>
              <a:spcBef>
                <a:spcPts val="1000"/>
              </a:spcBef>
              <a:spcAft>
                <a:spcPts val="0"/>
              </a:spcAft>
              <a:buClr>
                <a:schemeClr val="dk1"/>
              </a:buClr>
              <a:buSzPts val="2800"/>
              <a:buNone/>
            </a:pPr>
            <a:r>
              <a:t/>
            </a:r>
            <a:endParaRPr/>
          </a:p>
        </p:txBody>
      </p:sp>
      <p:pic>
        <p:nvPicPr>
          <p:cNvPr id="104" name="Google Shape;104;p15" title="ben shortened.mp3">
            <a:hlinkClick r:id="rId3"/>
          </p:cNvPr>
          <p:cNvPicPr preferRelativeResize="0"/>
          <p:nvPr/>
        </p:nvPicPr>
        <p:blipFill>
          <a:blip r:embed="rId4">
            <a:alphaModFix/>
          </a:blip>
          <a:stretch>
            <a:fillRect/>
          </a:stretch>
        </p:blipFill>
        <p:spPr>
          <a:xfrm>
            <a:off x="7793952" y="1825613"/>
            <a:ext cx="3804700" cy="38046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 presetSubtype="0">
                                  <p:stCondLst>
                                    <p:cond delay="1000"/>
                                  </p:stCondLst>
                                  <p:childTnLst>
                                    <p:set>
                                      <p:cBhvr>
                                        <p:cTn dur="1" fill="hold">
                                          <p:stCondLst>
                                            <p:cond delay="0"/>
                                          </p:stCondLst>
                                        </p:cTn>
                                        <p:tgtEl>
                                          <p:spTgt spid="103">
                                            <p:txEl>
                                              <p:pRg end="0" st="0"/>
                                            </p:txEl>
                                          </p:spTgt>
                                        </p:tgtEl>
                                        <p:attrNameLst>
                                          <p:attrName>style.visibility</p:attrName>
                                        </p:attrNameLst>
                                      </p:cBhvr>
                                      <p:to>
                                        <p:strVal val="visible"/>
                                      </p:to>
                                    </p:set>
                                  </p:childTnLst>
                                </p:cTn>
                              </p:par>
                              <p:par>
                                <p:cTn fill="hold" nodeType="withEffect" presetClass="entr" presetID="1" presetSubtype="0">
                                  <p:stCondLst>
                                    <p:cond delay="1000"/>
                                  </p:stCondLst>
                                  <p:childTnLst>
                                    <p:set>
                                      <p:cBhvr>
                                        <p:cTn dur="1" fill="hold">
                                          <p:stCondLst>
                                            <p:cond delay="0"/>
                                          </p:stCondLst>
                                        </p:cTn>
                                        <p:tgtEl>
                                          <p:spTgt spid="103">
                                            <p:txEl>
                                              <p:pRg end="1" st="1"/>
                                            </p:txEl>
                                          </p:spTgt>
                                        </p:tgtEl>
                                        <p:attrNameLst>
                                          <p:attrName>style.visibility</p:attrName>
                                        </p:attrNameLst>
                                      </p:cBhvr>
                                      <p:to>
                                        <p:strVal val="visible"/>
                                      </p:to>
                                    </p:set>
                                  </p:childTnLst>
                                </p:cTn>
                              </p:par>
                              <p:par>
                                <p:cTn fill="hold" nodeType="withEffect" presetClass="entr" presetID="1" presetSubtype="0">
                                  <p:stCondLst>
                                    <p:cond delay="1000"/>
                                  </p:stCondLst>
                                  <p:childTnLst>
                                    <p:set>
                                      <p:cBhvr>
                                        <p:cTn dur="1" fill="hold">
                                          <p:stCondLst>
                                            <p:cond delay="0"/>
                                          </p:stCondLst>
                                        </p:cTn>
                                        <p:tgtEl>
                                          <p:spTgt spid="103">
                                            <p:txEl>
                                              <p:pRg end="2" st="2"/>
                                            </p:txEl>
                                          </p:spTgt>
                                        </p:tgtEl>
                                        <p:attrNameLst>
                                          <p:attrName>style.visibility</p:attrName>
                                        </p:attrNameLst>
                                      </p:cBhvr>
                                      <p:to>
                                        <p:strVal val="visible"/>
                                      </p:to>
                                    </p:set>
                                  </p:childTnLst>
                                </p:cTn>
                              </p:par>
                              <p:par>
                                <p:cTn fill="hold" nodeType="withEffect" presetClass="entr" presetID="1" presetSubtype="0">
                                  <p:stCondLst>
                                    <p:cond delay="1000"/>
                                  </p:stCondLst>
                                  <p:childTnLst>
                                    <p:set>
                                      <p:cBhvr>
                                        <p:cTn dur="1" fill="hold">
                                          <p:stCondLst>
                                            <p:cond delay="0"/>
                                          </p:stCondLst>
                                        </p:cTn>
                                        <p:tgtEl>
                                          <p:spTgt spid="103">
                                            <p:txEl>
                                              <p:pRg end="3" st="3"/>
                                            </p:txEl>
                                          </p:spTgt>
                                        </p:tgtEl>
                                        <p:attrNameLst>
                                          <p:attrName>style.visibility</p:attrName>
                                        </p:attrNameLst>
                                      </p:cBhvr>
                                      <p:to>
                                        <p:strVal val="visible"/>
                                      </p:to>
                                    </p:set>
                                  </p:childTnLst>
                                </p:cTn>
                              </p:par>
                              <p:par>
                                <p:cTn fill="hold" nodeType="withEffect" presetClass="entr" presetID="1" presetSubtype="0">
                                  <p:stCondLst>
                                    <p:cond delay="1000"/>
                                  </p:stCondLst>
                                  <p:childTnLst>
                                    <p:set>
                                      <p:cBhvr>
                                        <p:cTn dur="1" fill="hold">
                                          <p:stCondLst>
                                            <p:cond delay="0"/>
                                          </p:stCondLst>
                                        </p:cTn>
                                        <p:tgtEl>
                                          <p:spTgt spid="103">
                                            <p:txEl>
                                              <p:pRg end="4" st="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16"/>
          <p:cNvSpPr txBox="1"/>
          <p:nvPr>
            <p:ph type="title"/>
          </p:nvPr>
        </p:nvSpPr>
        <p:spPr>
          <a:xfrm>
            <a:off x="451225" y="0"/>
            <a:ext cx="10515600" cy="13257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400"/>
              <a:buFont typeface="Arial"/>
              <a:buNone/>
            </a:pPr>
            <a:r>
              <a:rPr lang="en-GB"/>
              <a:t>I can just use Google translate</a:t>
            </a:r>
            <a:endParaRPr/>
          </a:p>
        </p:txBody>
      </p:sp>
      <p:pic>
        <p:nvPicPr>
          <p:cNvPr descr="LEARN LANGUAGES with OUINO: http://www.OUINO.com&#10;&#10;Translation technology is improving by the minute. English is increasingly becoming a global language. It's no wonder some people doubt that it's still worth learning a new language in this day and age. We believe that it's getting increasingly important to learn other languages in this connected world. In this post, we’ll take a look at 5 reasons why you should seriously consider learning a new language." id="111" name="Google Shape;111;p16" title="Is It Still Relevant To Learn Languages In 2020? (5 reasons why)">
            <a:hlinkClick r:id="rId3"/>
          </p:cNvPr>
          <p:cNvPicPr preferRelativeResize="0"/>
          <p:nvPr/>
        </p:nvPicPr>
        <p:blipFill>
          <a:blip r:embed="rId4">
            <a:alphaModFix/>
          </a:blip>
          <a:stretch>
            <a:fillRect/>
          </a:stretch>
        </p:blipFill>
        <p:spPr>
          <a:xfrm>
            <a:off x="2274613" y="946624"/>
            <a:ext cx="7642775" cy="57320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111"/>
                                        </p:tgtEl>
                                        <p:attrNameLst>
                                          <p:attrName>style.visibility</p:attrName>
                                        </p:attrNameLst>
                                      </p:cBhvr>
                                      <p:to>
                                        <p:strVal val="visible"/>
                                      </p:to>
                                    </p:set>
                                    <p:animEffect filter="fade" transition="in">
                                      <p:cBhvr>
                                        <p:cTn dur="1000"/>
                                        <p:tgtEl>
                                          <p:spTgt spid="11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400"/>
              <a:buFont typeface="Arial"/>
              <a:buNone/>
            </a:pPr>
            <a:r>
              <a:rPr lang="en-GB"/>
              <a:t>Skills developed when learning a language:</a:t>
            </a:r>
            <a:endParaRPr/>
          </a:p>
        </p:txBody>
      </p:sp>
      <p:sp>
        <p:nvSpPr>
          <p:cNvPr id="117" name="Google Shape;117;p1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p>
            <a:pPr indent="-228600" lvl="0" marL="228600" rtl="0" algn="l">
              <a:lnSpc>
                <a:spcPct val="70000"/>
              </a:lnSpc>
              <a:spcBef>
                <a:spcPts val="0"/>
              </a:spcBef>
              <a:spcAft>
                <a:spcPts val="0"/>
              </a:spcAft>
              <a:buClr>
                <a:srgbClr val="2190C8"/>
              </a:buClr>
              <a:buSzPts val="2380"/>
              <a:buChar char="•"/>
            </a:pPr>
            <a:r>
              <a:rPr lang="en-GB" sz="2380">
                <a:solidFill>
                  <a:srgbClr val="2190C8"/>
                </a:solidFill>
                <a:latin typeface="Calibri"/>
                <a:ea typeface="Calibri"/>
                <a:cs typeface="Calibri"/>
                <a:sym typeface="Calibri"/>
              </a:rPr>
              <a:t>Flexibility &amp; Adaptability</a:t>
            </a:r>
            <a:endParaRPr/>
          </a:p>
          <a:p>
            <a:pPr indent="-228600" lvl="0" marL="228600" rtl="0" algn="l">
              <a:lnSpc>
                <a:spcPct val="70000"/>
              </a:lnSpc>
              <a:spcBef>
                <a:spcPts val="1600"/>
              </a:spcBef>
              <a:spcAft>
                <a:spcPts val="0"/>
              </a:spcAft>
              <a:buClr>
                <a:srgbClr val="2190C8"/>
              </a:buClr>
              <a:buSzPts val="2380"/>
              <a:buChar char="•"/>
            </a:pPr>
            <a:r>
              <a:rPr lang="en-GB" sz="2380">
                <a:solidFill>
                  <a:srgbClr val="2190C8"/>
                </a:solidFill>
                <a:latin typeface="Calibri"/>
                <a:ea typeface="Calibri"/>
                <a:cs typeface="Calibri"/>
                <a:sym typeface="Calibri"/>
              </a:rPr>
              <a:t>Open minded</a:t>
            </a:r>
            <a:endParaRPr/>
          </a:p>
          <a:p>
            <a:pPr indent="-228600" lvl="0" marL="228600" rtl="0" algn="l">
              <a:lnSpc>
                <a:spcPct val="70000"/>
              </a:lnSpc>
              <a:spcBef>
                <a:spcPts val="1600"/>
              </a:spcBef>
              <a:spcAft>
                <a:spcPts val="0"/>
              </a:spcAft>
              <a:buClr>
                <a:srgbClr val="2190C8"/>
              </a:buClr>
              <a:buSzPts val="2380"/>
              <a:buChar char="•"/>
            </a:pPr>
            <a:r>
              <a:rPr lang="en-GB" sz="2380">
                <a:solidFill>
                  <a:srgbClr val="2190C8"/>
                </a:solidFill>
                <a:latin typeface="Calibri"/>
                <a:ea typeface="Calibri"/>
                <a:cs typeface="Calibri"/>
                <a:sym typeface="Calibri"/>
              </a:rPr>
              <a:t>Communication skills</a:t>
            </a:r>
            <a:endParaRPr/>
          </a:p>
          <a:p>
            <a:pPr indent="-228600" lvl="0" marL="228600" rtl="0" algn="l">
              <a:lnSpc>
                <a:spcPct val="70000"/>
              </a:lnSpc>
              <a:spcBef>
                <a:spcPts val="1600"/>
              </a:spcBef>
              <a:spcAft>
                <a:spcPts val="0"/>
              </a:spcAft>
              <a:buClr>
                <a:srgbClr val="2190C8"/>
              </a:buClr>
              <a:buSzPts val="2380"/>
              <a:buChar char="•"/>
            </a:pPr>
            <a:r>
              <a:rPr lang="en-GB" sz="2380">
                <a:solidFill>
                  <a:srgbClr val="2190C8"/>
                </a:solidFill>
                <a:latin typeface="Calibri"/>
                <a:ea typeface="Calibri"/>
                <a:cs typeface="Calibri"/>
                <a:sym typeface="Calibri"/>
              </a:rPr>
              <a:t>Better memory</a:t>
            </a:r>
            <a:endParaRPr/>
          </a:p>
          <a:p>
            <a:pPr indent="-228600" lvl="0" marL="228600" rtl="0" algn="l">
              <a:lnSpc>
                <a:spcPct val="70000"/>
              </a:lnSpc>
              <a:spcBef>
                <a:spcPts val="1600"/>
              </a:spcBef>
              <a:spcAft>
                <a:spcPts val="0"/>
              </a:spcAft>
              <a:buClr>
                <a:srgbClr val="2190C8"/>
              </a:buClr>
              <a:buSzPts val="2380"/>
              <a:buChar char="•"/>
            </a:pPr>
            <a:r>
              <a:rPr lang="en-GB" sz="2380">
                <a:solidFill>
                  <a:srgbClr val="2190C8"/>
                </a:solidFill>
                <a:latin typeface="Calibri"/>
                <a:ea typeface="Calibri"/>
                <a:cs typeface="Calibri"/>
                <a:sym typeface="Calibri"/>
              </a:rPr>
              <a:t>Multitasking skills</a:t>
            </a:r>
            <a:endParaRPr/>
          </a:p>
          <a:p>
            <a:pPr indent="-228600" lvl="0" marL="228600" rtl="0" algn="l">
              <a:lnSpc>
                <a:spcPct val="70000"/>
              </a:lnSpc>
              <a:spcBef>
                <a:spcPts val="1600"/>
              </a:spcBef>
              <a:spcAft>
                <a:spcPts val="0"/>
              </a:spcAft>
              <a:buClr>
                <a:srgbClr val="2190C8"/>
              </a:buClr>
              <a:buSzPts val="2380"/>
              <a:buChar char="•"/>
            </a:pPr>
            <a:r>
              <a:rPr lang="en-GB" sz="2380">
                <a:solidFill>
                  <a:srgbClr val="2190C8"/>
                </a:solidFill>
                <a:latin typeface="Calibri"/>
                <a:ea typeface="Calibri"/>
                <a:cs typeface="Calibri"/>
                <a:sym typeface="Calibri"/>
              </a:rPr>
              <a:t>Problem solving skills</a:t>
            </a:r>
            <a:endParaRPr/>
          </a:p>
          <a:p>
            <a:pPr indent="-228600" lvl="0" marL="228600" rtl="0" algn="l">
              <a:lnSpc>
                <a:spcPct val="70000"/>
              </a:lnSpc>
              <a:spcBef>
                <a:spcPts val="1600"/>
              </a:spcBef>
              <a:spcAft>
                <a:spcPts val="0"/>
              </a:spcAft>
              <a:buClr>
                <a:srgbClr val="2190C8"/>
              </a:buClr>
              <a:buSzPts val="2380"/>
              <a:buChar char="•"/>
            </a:pPr>
            <a:r>
              <a:rPr lang="en-GB" sz="2380">
                <a:solidFill>
                  <a:srgbClr val="2190C8"/>
                </a:solidFill>
                <a:latin typeface="Calibri"/>
                <a:ea typeface="Calibri"/>
                <a:cs typeface="Calibri"/>
                <a:sym typeface="Calibri"/>
              </a:rPr>
              <a:t>Ability to function out of your comfort zone</a:t>
            </a:r>
            <a:endParaRPr/>
          </a:p>
          <a:p>
            <a:pPr indent="-228600" lvl="0" marL="228600" rtl="0" algn="l">
              <a:lnSpc>
                <a:spcPct val="70000"/>
              </a:lnSpc>
              <a:spcBef>
                <a:spcPts val="1600"/>
              </a:spcBef>
              <a:spcAft>
                <a:spcPts val="0"/>
              </a:spcAft>
              <a:buClr>
                <a:srgbClr val="2190C8"/>
              </a:buClr>
              <a:buSzPts val="2380"/>
              <a:buChar char="•"/>
            </a:pPr>
            <a:r>
              <a:rPr lang="en-GB" sz="2380">
                <a:solidFill>
                  <a:srgbClr val="2190C8"/>
                </a:solidFill>
                <a:latin typeface="Calibri"/>
                <a:ea typeface="Calibri"/>
                <a:cs typeface="Calibri"/>
                <a:sym typeface="Calibri"/>
              </a:rPr>
              <a:t>Willingness to learn something new (out of your subject area)</a:t>
            </a:r>
            <a:endParaRPr/>
          </a:p>
          <a:p>
            <a:pPr indent="-228600" lvl="0" marL="228600" rtl="0" algn="l">
              <a:lnSpc>
                <a:spcPct val="70000"/>
              </a:lnSpc>
              <a:spcBef>
                <a:spcPts val="1600"/>
              </a:spcBef>
              <a:spcAft>
                <a:spcPts val="0"/>
              </a:spcAft>
              <a:buClr>
                <a:srgbClr val="2190C8"/>
              </a:buClr>
              <a:buSzPts val="2380"/>
              <a:buChar char="•"/>
            </a:pPr>
            <a:r>
              <a:rPr lang="en-GB" sz="2380">
                <a:solidFill>
                  <a:srgbClr val="2190C8"/>
                </a:solidFill>
                <a:latin typeface="Calibri"/>
                <a:ea typeface="Calibri"/>
                <a:cs typeface="Calibri"/>
                <a:sym typeface="Calibri"/>
              </a:rPr>
              <a:t>Improve your English</a:t>
            </a:r>
            <a:endParaRPr/>
          </a:p>
          <a:p>
            <a:pPr indent="-77470" lvl="0" marL="228600" rtl="0" algn="l">
              <a:lnSpc>
                <a:spcPct val="70000"/>
              </a:lnSpc>
              <a:spcBef>
                <a:spcPts val="1600"/>
              </a:spcBef>
              <a:spcAft>
                <a:spcPts val="0"/>
              </a:spcAft>
              <a:buClr>
                <a:schemeClr val="dk1"/>
              </a:buClr>
              <a:buSzPts val="2380"/>
              <a:buNone/>
            </a:pPr>
            <a:r>
              <a:t/>
            </a:r>
            <a:endParaRPr sz="2380"/>
          </a:p>
        </p:txBody>
      </p:sp>
      <p:pic>
        <p:nvPicPr>
          <p:cNvPr descr="A picture containing blue, food, vase, hat&#10;&#10;Description automatically generated" id="118" name="Google Shape;118;p17"/>
          <p:cNvPicPr preferRelativeResize="0"/>
          <p:nvPr/>
        </p:nvPicPr>
        <p:blipFill rotWithShape="1">
          <a:blip r:embed="rId3">
            <a:alphaModFix/>
          </a:blip>
          <a:srcRect b="0" l="0" r="0" t="0"/>
          <a:stretch/>
        </p:blipFill>
        <p:spPr>
          <a:xfrm>
            <a:off x="7269480" y="1306830"/>
            <a:ext cx="4201668" cy="2410431"/>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afterEffect" presetClass="entr" presetID="1" presetSubtype="0">
                                  <p:stCondLst>
                                    <p:cond delay="1000"/>
                                  </p:stCondLst>
                                  <p:childTnLst>
                                    <p:set>
                                      <p:cBhvr>
                                        <p:cTn dur="1" fill="hold">
                                          <p:stCondLst>
                                            <p:cond delay="0"/>
                                          </p:stCondLst>
                                        </p:cTn>
                                        <p:tgtEl>
                                          <p:spTgt spid="117">
                                            <p:txEl>
                                              <p:pRg end="0" st="0"/>
                                            </p:txEl>
                                          </p:spTgt>
                                        </p:tgtEl>
                                        <p:attrNameLst>
                                          <p:attrName>style.visibility</p:attrName>
                                        </p:attrNameLst>
                                      </p:cBhvr>
                                      <p:to>
                                        <p:strVal val="visible"/>
                                      </p:to>
                                    </p:set>
                                  </p:childTnLst>
                                </p:cTn>
                              </p:par>
                            </p:childTnLst>
                          </p:cTn>
                        </p:par>
                        <p:par>
                          <p:cTn fill="hold">
                            <p:stCondLst>
                              <p:cond delay="0"/>
                            </p:stCondLst>
                            <p:childTnLst>
                              <p:par>
                                <p:cTn fill="hold" nodeType="afterEffect" presetClass="entr" presetID="1" presetSubtype="0">
                                  <p:stCondLst>
                                    <p:cond delay="1000"/>
                                  </p:stCondLst>
                                  <p:childTnLst>
                                    <p:set>
                                      <p:cBhvr>
                                        <p:cTn dur="1" fill="hold">
                                          <p:stCondLst>
                                            <p:cond delay="0"/>
                                          </p:stCondLst>
                                        </p:cTn>
                                        <p:tgtEl>
                                          <p:spTgt spid="117">
                                            <p:txEl>
                                              <p:pRg end="1" st="1"/>
                                            </p:txEl>
                                          </p:spTgt>
                                        </p:tgtEl>
                                        <p:attrNameLst>
                                          <p:attrName>style.visibility</p:attrName>
                                        </p:attrNameLst>
                                      </p:cBhvr>
                                      <p:to>
                                        <p:strVal val="visible"/>
                                      </p:to>
                                    </p:set>
                                  </p:childTnLst>
                                </p:cTn>
                              </p:par>
                            </p:childTnLst>
                          </p:cTn>
                        </p:par>
                        <p:par>
                          <p:cTn fill="hold">
                            <p:stCondLst>
                              <p:cond delay="0"/>
                            </p:stCondLst>
                            <p:childTnLst>
                              <p:par>
                                <p:cTn fill="hold" nodeType="afterEffect" presetClass="entr" presetID="1" presetSubtype="0">
                                  <p:stCondLst>
                                    <p:cond delay="1000"/>
                                  </p:stCondLst>
                                  <p:childTnLst>
                                    <p:set>
                                      <p:cBhvr>
                                        <p:cTn dur="1" fill="hold">
                                          <p:stCondLst>
                                            <p:cond delay="0"/>
                                          </p:stCondLst>
                                        </p:cTn>
                                        <p:tgtEl>
                                          <p:spTgt spid="117">
                                            <p:txEl>
                                              <p:pRg end="2" st="2"/>
                                            </p:txEl>
                                          </p:spTgt>
                                        </p:tgtEl>
                                        <p:attrNameLst>
                                          <p:attrName>style.visibility</p:attrName>
                                        </p:attrNameLst>
                                      </p:cBhvr>
                                      <p:to>
                                        <p:strVal val="visible"/>
                                      </p:to>
                                    </p:set>
                                  </p:childTnLst>
                                </p:cTn>
                              </p:par>
                            </p:childTnLst>
                          </p:cTn>
                        </p:par>
                        <p:par>
                          <p:cTn fill="hold">
                            <p:stCondLst>
                              <p:cond delay="0"/>
                            </p:stCondLst>
                            <p:childTnLst>
                              <p:par>
                                <p:cTn fill="hold" nodeType="afterEffect" presetClass="entr" presetID="1" presetSubtype="0">
                                  <p:stCondLst>
                                    <p:cond delay="1000"/>
                                  </p:stCondLst>
                                  <p:childTnLst>
                                    <p:set>
                                      <p:cBhvr>
                                        <p:cTn dur="1" fill="hold">
                                          <p:stCondLst>
                                            <p:cond delay="0"/>
                                          </p:stCondLst>
                                        </p:cTn>
                                        <p:tgtEl>
                                          <p:spTgt spid="117">
                                            <p:txEl>
                                              <p:pRg end="3" st="3"/>
                                            </p:txEl>
                                          </p:spTgt>
                                        </p:tgtEl>
                                        <p:attrNameLst>
                                          <p:attrName>style.visibility</p:attrName>
                                        </p:attrNameLst>
                                      </p:cBhvr>
                                      <p:to>
                                        <p:strVal val="visible"/>
                                      </p:to>
                                    </p:set>
                                  </p:childTnLst>
                                </p:cTn>
                              </p:par>
                            </p:childTnLst>
                          </p:cTn>
                        </p:par>
                        <p:par>
                          <p:cTn fill="hold">
                            <p:stCondLst>
                              <p:cond delay="0"/>
                            </p:stCondLst>
                            <p:childTnLst>
                              <p:par>
                                <p:cTn fill="hold" nodeType="afterEffect" presetClass="entr" presetID="1" presetSubtype="0">
                                  <p:stCondLst>
                                    <p:cond delay="1000"/>
                                  </p:stCondLst>
                                  <p:childTnLst>
                                    <p:set>
                                      <p:cBhvr>
                                        <p:cTn dur="1" fill="hold">
                                          <p:stCondLst>
                                            <p:cond delay="0"/>
                                          </p:stCondLst>
                                        </p:cTn>
                                        <p:tgtEl>
                                          <p:spTgt spid="117">
                                            <p:txEl>
                                              <p:pRg end="4" st="4"/>
                                            </p:txEl>
                                          </p:spTgt>
                                        </p:tgtEl>
                                        <p:attrNameLst>
                                          <p:attrName>style.visibility</p:attrName>
                                        </p:attrNameLst>
                                      </p:cBhvr>
                                      <p:to>
                                        <p:strVal val="visible"/>
                                      </p:to>
                                    </p:set>
                                  </p:childTnLst>
                                </p:cTn>
                              </p:par>
                            </p:childTnLst>
                          </p:cTn>
                        </p:par>
                        <p:par>
                          <p:cTn fill="hold">
                            <p:stCondLst>
                              <p:cond delay="0"/>
                            </p:stCondLst>
                            <p:childTnLst>
                              <p:par>
                                <p:cTn fill="hold" nodeType="afterEffect" presetClass="entr" presetID="1" presetSubtype="0">
                                  <p:stCondLst>
                                    <p:cond delay="1000"/>
                                  </p:stCondLst>
                                  <p:childTnLst>
                                    <p:set>
                                      <p:cBhvr>
                                        <p:cTn dur="1" fill="hold">
                                          <p:stCondLst>
                                            <p:cond delay="0"/>
                                          </p:stCondLst>
                                        </p:cTn>
                                        <p:tgtEl>
                                          <p:spTgt spid="117">
                                            <p:txEl>
                                              <p:pRg end="5" st="5"/>
                                            </p:txEl>
                                          </p:spTgt>
                                        </p:tgtEl>
                                        <p:attrNameLst>
                                          <p:attrName>style.visibility</p:attrName>
                                        </p:attrNameLst>
                                      </p:cBhvr>
                                      <p:to>
                                        <p:strVal val="visible"/>
                                      </p:to>
                                    </p:set>
                                  </p:childTnLst>
                                </p:cTn>
                              </p:par>
                            </p:childTnLst>
                          </p:cTn>
                        </p:par>
                        <p:par>
                          <p:cTn fill="hold">
                            <p:stCondLst>
                              <p:cond delay="0"/>
                            </p:stCondLst>
                            <p:childTnLst>
                              <p:par>
                                <p:cTn fill="hold" nodeType="afterEffect" presetClass="entr" presetID="1" presetSubtype="0">
                                  <p:stCondLst>
                                    <p:cond delay="1000"/>
                                  </p:stCondLst>
                                  <p:childTnLst>
                                    <p:set>
                                      <p:cBhvr>
                                        <p:cTn dur="1" fill="hold">
                                          <p:stCondLst>
                                            <p:cond delay="0"/>
                                          </p:stCondLst>
                                        </p:cTn>
                                        <p:tgtEl>
                                          <p:spTgt spid="117">
                                            <p:txEl>
                                              <p:pRg end="6" st="6"/>
                                            </p:txEl>
                                          </p:spTgt>
                                        </p:tgtEl>
                                        <p:attrNameLst>
                                          <p:attrName>style.visibility</p:attrName>
                                        </p:attrNameLst>
                                      </p:cBhvr>
                                      <p:to>
                                        <p:strVal val="visible"/>
                                      </p:to>
                                    </p:set>
                                  </p:childTnLst>
                                </p:cTn>
                              </p:par>
                            </p:childTnLst>
                          </p:cTn>
                        </p:par>
                        <p:par>
                          <p:cTn fill="hold">
                            <p:stCondLst>
                              <p:cond delay="0"/>
                            </p:stCondLst>
                            <p:childTnLst>
                              <p:par>
                                <p:cTn fill="hold" nodeType="afterEffect" presetClass="entr" presetID="1" presetSubtype="0">
                                  <p:stCondLst>
                                    <p:cond delay="1000"/>
                                  </p:stCondLst>
                                  <p:childTnLst>
                                    <p:set>
                                      <p:cBhvr>
                                        <p:cTn dur="1" fill="hold">
                                          <p:stCondLst>
                                            <p:cond delay="0"/>
                                          </p:stCondLst>
                                        </p:cTn>
                                        <p:tgtEl>
                                          <p:spTgt spid="117">
                                            <p:txEl>
                                              <p:pRg end="7" st="7"/>
                                            </p:txEl>
                                          </p:spTgt>
                                        </p:tgtEl>
                                        <p:attrNameLst>
                                          <p:attrName>style.visibility</p:attrName>
                                        </p:attrNameLst>
                                      </p:cBhvr>
                                      <p:to>
                                        <p:strVal val="visible"/>
                                      </p:to>
                                    </p:set>
                                  </p:childTnLst>
                                </p:cTn>
                              </p:par>
                            </p:childTnLst>
                          </p:cTn>
                        </p:par>
                        <p:par>
                          <p:cTn fill="hold">
                            <p:stCondLst>
                              <p:cond delay="0"/>
                            </p:stCondLst>
                            <p:childTnLst>
                              <p:par>
                                <p:cTn fill="hold" nodeType="afterEffect" presetClass="entr" presetID="1" presetSubtype="0">
                                  <p:stCondLst>
                                    <p:cond delay="1000"/>
                                  </p:stCondLst>
                                  <p:childTnLst>
                                    <p:set>
                                      <p:cBhvr>
                                        <p:cTn dur="1" fill="hold">
                                          <p:stCondLst>
                                            <p:cond delay="0"/>
                                          </p:stCondLst>
                                        </p:cTn>
                                        <p:tgtEl>
                                          <p:spTgt spid="117">
                                            <p:txEl>
                                              <p:pRg end="8" st="8"/>
                                            </p:txEl>
                                          </p:spTgt>
                                        </p:tgtEl>
                                        <p:attrNameLst>
                                          <p:attrName>style.visibility</p:attrName>
                                        </p:attrNameLst>
                                      </p:cBhvr>
                                      <p:to>
                                        <p:strVal val="visible"/>
                                      </p:to>
                                    </p:set>
                                  </p:childTnLst>
                                </p:cTn>
                              </p:par>
                            </p:childTnLst>
                          </p:cTn>
                        </p:par>
                        <p:par>
                          <p:cTn fill="hold">
                            <p:stCondLst>
                              <p:cond delay="0"/>
                            </p:stCondLst>
                            <p:childTnLst>
                              <p:par>
                                <p:cTn fill="hold" nodeType="afterEffect" presetClass="entr" presetID="1" presetSubtype="0">
                                  <p:stCondLst>
                                    <p:cond delay="1000"/>
                                  </p:stCondLst>
                                  <p:childTnLst>
                                    <p:set>
                                      <p:cBhvr>
                                        <p:cTn dur="1" fill="hold">
                                          <p:stCondLst>
                                            <p:cond delay="0"/>
                                          </p:stCondLst>
                                        </p:cTn>
                                        <p:tgtEl>
                                          <p:spTgt spid="117">
                                            <p:txEl>
                                              <p:pRg end="9" st="9"/>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18"/>
          <p:cNvSpPr txBox="1"/>
          <p:nvPr>
            <p:ph type="title"/>
          </p:nvPr>
        </p:nvSpPr>
        <p:spPr>
          <a:xfrm>
            <a:off x="838200" y="-168275"/>
            <a:ext cx="10515600" cy="132556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400"/>
              <a:buFont typeface="Arial"/>
              <a:buNone/>
            </a:pPr>
            <a:r>
              <a:rPr lang="en-GB"/>
              <a:t>Typical modern language jobs...</a:t>
            </a:r>
            <a:endParaRPr/>
          </a:p>
        </p:txBody>
      </p:sp>
      <p:sp>
        <p:nvSpPr>
          <p:cNvPr id="125" name="Google Shape;125;p18"/>
          <p:cNvSpPr txBox="1"/>
          <p:nvPr>
            <p:ph idx="1" type="body"/>
          </p:nvPr>
        </p:nvSpPr>
        <p:spPr>
          <a:xfrm>
            <a:off x="838200" y="1157288"/>
            <a:ext cx="10515600" cy="5693664"/>
          </a:xfrm>
          <a:prstGeom prst="rect">
            <a:avLst/>
          </a:prstGeom>
          <a:noFill/>
          <a:ln>
            <a:noFill/>
          </a:ln>
        </p:spPr>
        <p:txBody>
          <a:bodyPr anchorCtr="0" anchor="t" bIns="45700" lIns="91425" spcFirstLastPara="1" rIns="91425" wrap="square" tIns="45700">
            <a:noAutofit/>
          </a:bodyPr>
          <a:lstStyle/>
          <a:p>
            <a:pPr indent="-342900" lvl="0" marL="432000" rtl="0" algn="l">
              <a:lnSpc>
                <a:spcPct val="100000"/>
              </a:lnSpc>
              <a:spcBef>
                <a:spcPts val="0"/>
              </a:spcBef>
              <a:spcAft>
                <a:spcPts val="0"/>
              </a:spcAft>
              <a:buClr>
                <a:srgbClr val="0B5394"/>
              </a:buClr>
              <a:buSzPts val="1800"/>
              <a:buFont typeface="Noto Sans Symbols"/>
              <a:buChar char="✔"/>
            </a:pPr>
            <a:r>
              <a:rPr lang="en-GB" sz="1800">
                <a:solidFill>
                  <a:srgbClr val="C00000"/>
                </a:solidFill>
                <a:latin typeface="Arial"/>
                <a:ea typeface="Arial"/>
                <a:cs typeface="Arial"/>
                <a:sym typeface="Arial"/>
              </a:rPr>
              <a:t>International development worker</a:t>
            </a:r>
            <a:endParaRPr/>
          </a:p>
          <a:p>
            <a:pPr indent="-342900" lvl="0" marL="432000" rtl="0" algn="l">
              <a:lnSpc>
                <a:spcPct val="100000"/>
              </a:lnSpc>
              <a:spcBef>
                <a:spcPts val="1000"/>
              </a:spcBef>
              <a:spcAft>
                <a:spcPts val="0"/>
              </a:spcAft>
              <a:buClr>
                <a:srgbClr val="0B5394"/>
              </a:buClr>
              <a:buSzPts val="1800"/>
              <a:buFont typeface="Noto Sans Symbols"/>
              <a:buChar char="✔"/>
            </a:pPr>
            <a:r>
              <a:rPr lang="en-GB" sz="1800">
                <a:solidFill>
                  <a:srgbClr val="C00000"/>
                </a:solidFill>
                <a:latin typeface="Arial"/>
                <a:ea typeface="Arial"/>
                <a:cs typeface="Arial"/>
                <a:sym typeface="Arial"/>
              </a:rPr>
              <a:t>Tourism</a:t>
            </a:r>
            <a:endParaRPr/>
          </a:p>
          <a:p>
            <a:pPr indent="-342900" lvl="0" marL="432000" rtl="0" algn="l">
              <a:lnSpc>
                <a:spcPct val="100000"/>
              </a:lnSpc>
              <a:spcBef>
                <a:spcPts val="1000"/>
              </a:spcBef>
              <a:spcAft>
                <a:spcPts val="0"/>
              </a:spcAft>
              <a:buClr>
                <a:srgbClr val="0B5394"/>
              </a:buClr>
              <a:buSzPts val="1800"/>
              <a:buFont typeface="Noto Sans Symbols"/>
              <a:buChar char="✔"/>
            </a:pPr>
            <a:r>
              <a:rPr lang="en-GB" sz="1800">
                <a:solidFill>
                  <a:srgbClr val="C00000"/>
                </a:solidFill>
                <a:latin typeface="Arial"/>
                <a:ea typeface="Arial"/>
                <a:cs typeface="Arial"/>
                <a:sym typeface="Arial"/>
              </a:rPr>
              <a:t>Hospitality</a:t>
            </a:r>
            <a:endParaRPr sz="1800">
              <a:solidFill>
                <a:srgbClr val="C00000"/>
              </a:solidFill>
              <a:latin typeface="Arial"/>
              <a:ea typeface="Arial"/>
              <a:cs typeface="Arial"/>
              <a:sym typeface="Arial"/>
            </a:endParaRPr>
          </a:p>
          <a:p>
            <a:pPr indent="-342900" lvl="0" marL="432000" rtl="0" algn="l">
              <a:lnSpc>
                <a:spcPct val="100000"/>
              </a:lnSpc>
              <a:spcBef>
                <a:spcPts val="1000"/>
              </a:spcBef>
              <a:spcAft>
                <a:spcPts val="0"/>
              </a:spcAft>
              <a:buClr>
                <a:srgbClr val="0B5394"/>
              </a:buClr>
              <a:buSzPts val="1800"/>
              <a:buFont typeface="Noto Sans Symbols"/>
              <a:buChar char="✔"/>
            </a:pPr>
            <a:r>
              <a:rPr lang="en-GB" sz="1800">
                <a:solidFill>
                  <a:srgbClr val="C00000"/>
                </a:solidFill>
                <a:latin typeface="Arial"/>
                <a:ea typeface="Arial"/>
                <a:cs typeface="Arial"/>
                <a:sym typeface="Arial"/>
              </a:rPr>
              <a:t>Diplomacy</a:t>
            </a:r>
            <a:endParaRPr/>
          </a:p>
          <a:p>
            <a:pPr indent="-342900" lvl="0" marL="432000" rtl="0" algn="l">
              <a:lnSpc>
                <a:spcPct val="100000"/>
              </a:lnSpc>
              <a:spcBef>
                <a:spcPts val="1000"/>
              </a:spcBef>
              <a:spcAft>
                <a:spcPts val="0"/>
              </a:spcAft>
              <a:buClr>
                <a:srgbClr val="0B5394"/>
              </a:buClr>
              <a:buSzPts val="1800"/>
              <a:buFont typeface="Noto Sans Symbols"/>
              <a:buChar char="✔"/>
            </a:pPr>
            <a:r>
              <a:rPr lang="en-GB" sz="1800">
                <a:solidFill>
                  <a:srgbClr val="C00000"/>
                </a:solidFill>
                <a:latin typeface="Arial"/>
                <a:ea typeface="Arial"/>
                <a:cs typeface="Arial"/>
                <a:sym typeface="Arial"/>
              </a:rPr>
              <a:t>Broadcast journalist</a:t>
            </a:r>
            <a:endParaRPr/>
          </a:p>
          <a:p>
            <a:pPr indent="-342900" lvl="0" marL="432000" rtl="0" algn="l">
              <a:lnSpc>
                <a:spcPct val="100000"/>
              </a:lnSpc>
              <a:spcBef>
                <a:spcPts val="1000"/>
              </a:spcBef>
              <a:spcAft>
                <a:spcPts val="0"/>
              </a:spcAft>
              <a:buClr>
                <a:srgbClr val="0B5394"/>
              </a:buClr>
              <a:buSzPts val="1800"/>
              <a:buFont typeface="Noto Sans Symbols"/>
              <a:buChar char="✔"/>
            </a:pPr>
            <a:r>
              <a:rPr lang="en-GB" sz="1800">
                <a:solidFill>
                  <a:srgbClr val="C00000"/>
                </a:solidFill>
                <a:latin typeface="Arial"/>
                <a:ea typeface="Arial"/>
                <a:cs typeface="Arial"/>
                <a:sym typeface="Arial"/>
              </a:rPr>
              <a:t>Business</a:t>
            </a:r>
            <a:endParaRPr/>
          </a:p>
          <a:p>
            <a:pPr indent="-342900" lvl="0" marL="432000" rtl="0" algn="l">
              <a:lnSpc>
                <a:spcPct val="100000"/>
              </a:lnSpc>
              <a:spcBef>
                <a:spcPts val="1000"/>
              </a:spcBef>
              <a:spcAft>
                <a:spcPts val="0"/>
              </a:spcAft>
              <a:buClr>
                <a:srgbClr val="0B5394"/>
              </a:buClr>
              <a:buSzPts val="1800"/>
              <a:buFont typeface="Noto Sans Symbols"/>
              <a:buChar char="✔"/>
            </a:pPr>
            <a:r>
              <a:rPr lang="en-GB" sz="1800">
                <a:solidFill>
                  <a:srgbClr val="C00000"/>
                </a:solidFill>
                <a:latin typeface="Arial"/>
                <a:ea typeface="Arial"/>
                <a:cs typeface="Arial"/>
                <a:sym typeface="Arial"/>
              </a:rPr>
              <a:t>Sports teams</a:t>
            </a:r>
            <a:endParaRPr/>
          </a:p>
          <a:p>
            <a:pPr indent="-342900" lvl="0" marL="432000" rtl="0" algn="l">
              <a:lnSpc>
                <a:spcPct val="100000"/>
              </a:lnSpc>
              <a:spcBef>
                <a:spcPts val="1000"/>
              </a:spcBef>
              <a:spcAft>
                <a:spcPts val="0"/>
              </a:spcAft>
              <a:buClr>
                <a:srgbClr val="0B5394"/>
              </a:buClr>
              <a:buSzPts val="1800"/>
              <a:buFont typeface="Noto Sans Symbols"/>
              <a:buChar char="✔"/>
            </a:pPr>
            <a:r>
              <a:rPr lang="en-GB" sz="1800">
                <a:solidFill>
                  <a:srgbClr val="C00000"/>
                </a:solidFill>
                <a:latin typeface="Arial"/>
                <a:ea typeface="Arial"/>
                <a:cs typeface="Arial"/>
                <a:sym typeface="Arial"/>
              </a:rPr>
              <a:t>Engineering</a:t>
            </a:r>
            <a:endParaRPr sz="1800">
              <a:solidFill>
                <a:srgbClr val="C00000"/>
              </a:solidFill>
              <a:latin typeface="Arial"/>
              <a:ea typeface="Arial"/>
              <a:cs typeface="Arial"/>
              <a:sym typeface="Arial"/>
            </a:endParaRPr>
          </a:p>
          <a:p>
            <a:pPr indent="-342900" lvl="0" marL="432000" rtl="0" algn="l">
              <a:lnSpc>
                <a:spcPct val="100000"/>
              </a:lnSpc>
              <a:spcBef>
                <a:spcPts val="1000"/>
              </a:spcBef>
              <a:spcAft>
                <a:spcPts val="0"/>
              </a:spcAft>
              <a:buClr>
                <a:srgbClr val="0B5394"/>
              </a:buClr>
              <a:buSzPts val="1800"/>
              <a:buFont typeface="Noto Sans Symbols"/>
              <a:buChar char="✔"/>
            </a:pPr>
            <a:r>
              <a:rPr lang="en-GB" sz="1800">
                <a:solidFill>
                  <a:srgbClr val="C00000"/>
                </a:solidFill>
                <a:latin typeface="Arial"/>
                <a:ea typeface="Arial"/>
                <a:cs typeface="Arial"/>
                <a:sym typeface="Arial"/>
              </a:rPr>
              <a:t>Marketing, advertising and public relations</a:t>
            </a:r>
            <a:endParaRPr/>
          </a:p>
          <a:p>
            <a:pPr indent="-342900" lvl="0" marL="432000" rtl="0" algn="l">
              <a:lnSpc>
                <a:spcPct val="100000"/>
              </a:lnSpc>
              <a:spcBef>
                <a:spcPts val="1000"/>
              </a:spcBef>
              <a:spcAft>
                <a:spcPts val="0"/>
              </a:spcAft>
              <a:buClr>
                <a:srgbClr val="0B5394"/>
              </a:buClr>
              <a:buSzPts val="1800"/>
              <a:buFont typeface="Noto Sans Symbols"/>
              <a:buChar char="✔"/>
            </a:pPr>
            <a:r>
              <a:rPr lang="en-GB" sz="1800">
                <a:solidFill>
                  <a:srgbClr val="C00000"/>
                </a:solidFill>
                <a:latin typeface="Arial"/>
                <a:ea typeface="Arial"/>
                <a:cs typeface="Arial"/>
                <a:sym typeface="Arial"/>
              </a:rPr>
              <a:t>Journalism</a:t>
            </a:r>
            <a:endParaRPr/>
          </a:p>
          <a:p>
            <a:pPr indent="-342900" lvl="0" marL="432000" rtl="0" algn="l">
              <a:lnSpc>
                <a:spcPct val="100000"/>
              </a:lnSpc>
              <a:spcBef>
                <a:spcPts val="1000"/>
              </a:spcBef>
              <a:spcAft>
                <a:spcPts val="0"/>
              </a:spcAft>
              <a:buClr>
                <a:srgbClr val="0B5394"/>
              </a:buClr>
              <a:buSzPts val="1800"/>
              <a:buFont typeface="Noto Sans Symbols"/>
              <a:buChar char="✔"/>
            </a:pPr>
            <a:r>
              <a:rPr lang="en-GB" sz="1800">
                <a:solidFill>
                  <a:srgbClr val="C00000"/>
                </a:solidFill>
                <a:latin typeface="Arial"/>
                <a:ea typeface="Arial"/>
                <a:cs typeface="Arial"/>
                <a:sym typeface="Arial"/>
              </a:rPr>
              <a:t>Film</a:t>
            </a:r>
            <a:endParaRPr/>
          </a:p>
          <a:p>
            <a:pPr indent="-342900" lvl="0" marL="432000" rtl="0" algn="l">
              <a:lnSpc>
                <a:spcPct val="100000"/>
              </a:lnSpc>
              <a:spcBef>
                <a:spcPts val="1000"/>
              </a:spcBef>
              <a:spcAft>
                <a:spcPts val="0"/>
              </a:spcAft>
              <a:buClr>
                <a:srgbClr val="0B5394"/>
              </a:buClr>
              <a:buSzPts val="1800"/>
              <a:buFont typeface="Noto Sans Symbols"/>
              <a:buChar char="✔"/>
            </a:pPr>
            <a:r>
              <a:rPr lang="en-GB" sz="1800">
                <a:solidFill>
                  <a:srgbClr val="C00000"/>
                </a:solidFill>
                <a:latin typeface="Arial"/>
                <a:ea typeface="Arial"/>
                <a:cs typeface="Arial"/>
                <a:sym typeface="Arial"/>
              </a:rPr>
              <a:t>Arts </a:t>
            </a:r>
            <a:endParaRPr sz="1800">
              <a:solidFill>
                <a:srgbClr val="C00000"/>
              </a:solidFill>
              <a:latin typeface="Arial"/>
              <a:ea typeface="Arial"/>
              <a:cs typeface="Arial"/>
              <a:sym typeface="Arial"/>
            </a:endParaRPr>
          </a:p>
          <a:p>
            <a:pPr indent="-342900" lvl="0" marL="432000" rtl="0" algn="l">
              <a:lnSpc>
                <a:spcPct val="100000"/>
              </a:lnSpc>
              <a:spcBef>
                <a:spcPts val="1000"/>
              </a:spcBef>
              <a:spcAft>
                <a:spcPts val="0"/>
              </a:spcAft>
              <a:buClr>
                <a:srgbClr val="0B5394"/>
              </a:buClr>
              <a:buSzPts val="1800"/>
              <a:buFont typeface="Noto Sans Symbols"/>
              <a:buChar char="✔"/>
            </a:pPr>
            <a:r>
              <a:rPr lang="en-GB" sz="1800">
                <a:solidFill>
                  <a:srgbClr val="C00000"/>
                </a:solidFill>
                <a:latin typeface="Arial"/>
                <a:ea typeface="Arial"/>
                <a:cs typeface="Arial"/>
                <a:sym typeface="Arial"/>
              </a:rPr>
              <a:t>And many more...</a:t>
            </a:r>
            <a:endParaRPr/>
          </a:p>
          <a:p>
            <a:pPr indent="-157480" lvl="0" marL="228600" rtl="0" algn="l">
              <a:lnSpc>
                <a:spcPct val="70000"/>
              </a:lnSpc>
              <a:spcBef>
                <a:spcPts val="1000"/>
              </a:spcBef>
              <a:spcAft>
                <a:spcPts val="0"/>
              </a:spcAft>
              <a:buClr>
                <a:schemeClr val="dk1"/>
              </a:buClr>
              <a:buSzPts val="1120"/>
              <a:buNone/>
            </a:pPr>
            <a:r>
              <a:t/>
            </a:r>
            <a:endParaRPr sz="1120"/>
          </a:p>
        </p:txBody>
      </p:sp>
      <p:pic>
        <p:nvPicPr>
          <p:cNvPr descr="Image result for language jobs signpost" id="126" name="Google Shape;126;p18"/>
          <p:cNvPicPr preferRelativeResize="0"/>
          <p:nvPr/>
        </p:nvPicPr>
        <p:blipFill rotWithShape="1">
          <a:blip r:embed="rId3">
            <a:alphaModFix/>
          </a:blip>
          <a:srcRect b="0" l="0" r="0" t="0"/>
          <a:stretch/>
        </p:blipFill>
        <p:spPr>
          <a:xfrm>
            <a:off x="5952730" y="1631422"/>
            <a:ext cx="5918734" cy="388884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 presetSubtype="0">
                                  <p:stCondLst>
                                    <p:cond delay="0"/>
                                  </p:stCondLst>
                                  <p:childTnLst>
                                    <p:set>
                                      <p:cBhvr>
                                        <p:cTn dur="1" fill="hold">
                                          <p:stCondLst>
                                            <p:cond delay="0"/>
                                          </p:stCondLst>
                                        </p:cTn>
                                        <p:tgtEl>
                                          <p:spTgt spid="124"/>
                                        </p:tgtEl>
                                        <p:attrNameLst>
                                          <p:attrName>style.visibility</p:attrName>
                                        </p:attrNameLst>
                                      </p:cBhvr>
                                      <p:to>
                                        <p:strVal val="visible"/>
                                      </p:to>
                                    </p:set>
                                  </p:childTnLst>
                                </p:cTn>
                              </p:par>
                            </p:childTnLst>
                          </p:cTn>
                        </p:par>
                        <p:par>
                          <p:cTn fill="hold">
                            <p:stCondLst>
                              <p:cond delay="1"/>
                            </p:stCondLst>
                            <p:childTnLst>
                              <p:par>
                                <p:cTn fill="hold" nodeType="afterEffect" presetClass="entr" presetID="1" presetSubtype="0">
                                  <p:stCondLst>
                                    <p:cond delay="1000"/>
                                  </p:stCondLst>
                                  <p:childTnLst>
                                    <p:set>
                                      <p:cBhvr>
                                        <p:cTn dur="1" fill="hold">
                                          <p:stCondLst>
                                            <p:cond delay="0"/>
                                          </p:stCondLst>
                                        </p:cTn>
                                        <p:tgtEl>
                                          <p:spTgt spid="125">
                                            <p:txEl>
                                              <p:pRg end="0" st="0"/>
                                            </p:txEl>
                                          </p:spTgt>
                                        </p:tgtEl>
                                        <p:attrNameLst>
                                          <p:attrName>style.visibility</p:attrName>
                                        </p:attrNameLst>
                                      </p:cBhvr>
                                      <p:to>
                                        <p:strVal val="visible"/>
                                      </p:to>
                                    </p:set>
                                  </p:childTnLst>
                                </p:cTn>
                              </p:par>
                            </p:childTnLst>
                          </p:cTn>
                        </p:par>
                        <p:par>
                          <p:cTn fill="hold">
                            <p:stCondLst>
                              <p:cond delay="2"/>
                            </p:stCondLst>
                            <p:childTnLst>
                              <p:par>
                                <p:cTn fill="hold" nodeType="afterEffect" presetClass="entr" presetID="1" presetSubtype="0">
                                  <p:stCondLst>
                                    <p:cond delay="1000"/>
                                  </p:stCondLst>
                                  <p:childTnLst>
                                    <p:set>
                                      <p:cBhvr>
                                        <p:cTn dur="1" fill="hold">
                                          <p:stCondLst>
                                            <p:cond delay="0"/>
                                          </p:stCondLst>
                                        </p:cTn>
                                        <p:tgtEl>
                                          <p:spTgt spid="125">
                                            <p:txEl>
                                              <p:pRg end="1" st="1"/>
                                            </p:txEl>
                                          </p:spTgt>
                                        </p:tgtEl>
                                        <p:attrNameLst>
                                          <p:attrName>style.visibility</p:attrName>
                                        </p:attrNameLst>
                                      </p:cBhvr>
                                      <p:to>
                                        <p:strVal val="visible"/>
                                      </p:to>
                                    </p:set>
                                  </p:childTnLst>
                                </p:cTn>
                              </p:par>
                            </p:childTnLst>
                          </p:cTn>
                        </p:par>
                        <p:par>
                          <p:cTn fill="hold">
                            <p:stCondLst>
                              <p:cond delay="3"/>
                            </p:stCondLst>
                            <p:childTnLst>
                              <p:par>
                                <p:cTn fill="hold" nodeType="afterEffect" presetClass="entr" presetID="1" presetSubtype="0">
                                  <p:stCondLst>
                                    <p:cond delay="1000"/>
                                  </p:stCondLst>
                                  <p:childTnLst>
                                    <p:set>
                                      <p:cBhvr>
                                        <p:cTn dur="1" fill="hold">
                                          <p:stCondLst>
                                            <p:cond delay="0"/>
                                          </p:stCondLst>
                                        </p:cTn>
                                        <p:tgtEl>
                                          <p:spTgt spid="125">
                                            <p:txEl>
                                              <p:pRg end="2" st="2"/>
                                            </p:txEl>
                                          </p:spTgt>
                                        </p:tgtEl>
                                        <p:attrNameLst>
                                          <p:attrName>style.visibility</p:attrName>
                                        </p:attrNameLst>
                                      </p:cBhvr>
                                      <p:to>
                                        <p:strVal val="visible"/>
                                      </p:to>
                                    </p:set>
                                  </p:childTnLst>
                                </p:cTn>
                              </p:par>
                            </p:childTnLst>
                          </p:cTn>
                        </p:par>
                        <p:par>
                          <p:cTn fill="hold">
                            <p:stCondLst>
                              <p:cond delay="4"/>
                            </p:stCondLst>
                            <p:childTnLst>
                              <p:par>
                                <p:cTn fill="hold" nodeType="afterEffect" presetClass="entr" presetID="1" presetSubtype="0">
                                  <p:stCondLst>
                                    <p:cond delay="1000"/>
                                  </p:stCondLst>
                                  <p:childTnLst>
                                    <p:set>
                                      <p:cBhvr>
                                        <p:cTn dur="1" fill="hold">
                                          <p:stCondLst>
                                            <p:cond delay="0"/>
                                          </p:stCondLst>
                                        </p:cTn>
                                        <p:tgtEl>
                                          <p:spTgt spid="125">
                                            <p:txEl>
                                              <p:pRg end="3" st="3"/>
                                            </p:txEl>
                                          </p:spTgt>
                                        </p:tgtEl>
                                        <p:attrNameLst>
                                          <p:attrName>style.visibility</p:attrName>
                                        </p:attrNameLst>
                                      </p:cBhvr>
                                      <p:to>
                                        <p:strVal val="visible"/>
                                      </p:to>
                                    </p:set>
                                  </p:childTnLst>
                                </p:cTn>
                              </p:par>
                            </p:childTnLst>
                          </p:cTn>
                        </p:par>
                        <p:par>
                          <p:cTn fill="hold">
                            <p:stCondLst>
                              <p:cond delay="5"/>
                            </p:stCondLst>
                            <p:childTnLst>
                              <p:par>
                                <p:cTn fill="hold" nodeType="afterEffect" presetClass="entr" presetID="1" presetSubtype="0">
                                  <p:stCondLst>
                                    <p:cond delay="1000"/>
                                  </p:stCondLst>
                                  <p:childTnLst>
                                    <p:set>
                                      <p:cBhvr>
                                        <p:cTn dur="1" fill="hold">
                                          <p:stCondLst>
                                            <p:cond delay="0"/>
                                          </p:stCondLst>
                                        </p:cTn>
                                        <p:tgtEl>
                                          <p:spTgt spid="125">
                                            <p:txEl>
                                              <p:pRg end="4" st="4"/>
                                            </p:txEl>
                                          </p:spTgt>
                                        </p:tgtEl>
                                        <p:attrNameLst>
                                          <p:attrName>style.visibility</p:attrName>
                                        </p:attrNameLst>
                                      </p:cBhvr>
                                      <p:to>
                                        <p:strVal val="visible"/>
                                      </p:to>
                                    </p:set>
                                  </p:childTnLst>
                                </p:cTn>
                              </p:par>
                            </p:childTnLst>
                          </p:cTn>
                        </p:par>
                        <p:par>
                          <p:cTn fill="hold">
                            <p:stCondLst>
                              <p:cond delay="6"/>
                            </p:stCondLst>
                            <p:childTnLst>
                              <p:par>
                                <p:cTn fill="hold" nodeType="afterEffect" presetClass="entr" presetID="1" presetSubtype="0">
                                  <p:stCondLst>
                                    <p:cond delay="1000"/>
                                  </p:stCondLst>
                                  <p:childTnLst>
                                    <p:set>
                                      <p:cBhvr>
                                        <p:cTn dur="1" fill="hold">
                                          <p:stCondLst>
                                            <p:cond delay="0"/>
                                          </p:stCondLst>
                                        </p:cTn>
                                        <p:tgtEl>
                                          <p:spTgt spid="125">
                                            <p:txEl>
                                              <p:pRg end="5" st="5"/>
                                            </p:txEl>
                                          </p:spTgt>
                                        </p:tgtEl>
                                        <p:attrNameLst>
                                          <p:attrName>style.visibility</p:attrName>
                                        </p:attrNameLst>
                                      </p:cBhvr>
                                      <p:to>
                                        <p:strVal val="visible"/>
                                      </p:to>
                                    </p:set>
                                  </p:childTnLst>
                                </p:cTn>
                              </p:par>
                            </p:childTnLst>
                          </p:cTn>
                        </p:par>
                        <p:par>
                          <p:cTn fill="hold">
                            <p:stCondLst>
                              <p:cond delay="7"/>
                            </p:stCondLst>
                            <p:childTnLst>
                              <p:par>
                                <p:cTn fill="hold" nodeType="afterEffect" presetClass="entr" presetID="1" presetSubtype="0">
                                  <p:stCondLst>
                                    <p:cond delay="1000"/>
                                  </p:stCondLst>
                                  <p:childTnLst>
                                    <p:set>
                                      <p:cBhvr>
                                        <p:cTn dur="1" fill="hold">
                                          <p:stCondLst>
                                            <p:cond delay="0"/>
                                          </p:stCondLst>
                                        </p:cTn>
                                        <p:tgtEl>
                                          <p:spTgt spid="125">
                                            <p:txEl>
                                              <p:pRg end="6" st="6"/>
                                            </p:txEl>
                                          </p:spTgt>
                                        </p:tgtEl>
                                        <p:attrNameLst>
                                          <p:attrName>style.visibility</p:attrName>
                                        </p:attrNameLst>
                                      </p:cBhvr>
                                      <p:to>
                                        <p:strVal val="visible"/>
                                      </p:to>
                                    </p:set>
                                  </p:childTnLst>
                                </p:cTn>
                              </p:par>
                            </p:childTnLst>
                          </p:cTn>
                        </p:par>
                        <p:par>
                          <p:cTn fill="hold">
                            <p:stCondLst>
                              <p:cond delay="8"/>
                            </p:stCondLst>
                            <p:childTnLst>
                              <p:par>
                                <p:cTn fill="hold" nodeType="afterEffect" presetClass="entr" presetID="1" presetSubtype="0">
                                  <p:stCondLst>
                                    <p:cond delay="1000"/>
                                  </p:stCondLst>
                                  <p:childTnLst>
                                    <p:set>
                                      <p:cBhvr>
                                        <p:cTn dur="1" fill="hold">
                                          <p:stCondLst>
                                            <p:cond delay="0"/>
                                          </p:stCondLst>
                                        </p:cTn>
                                        <p:tgtEl>
                                          <p:spTgt spid="125">
                                            <p:txEl>
                                              <p:pRg end="7" st="7"/>
                                            </p:txEl>
                                          </p:spTgt>
                                        </p:tgtEl>
                                        <p:attrNameLst>
                                          <p:attrName>style.visibility</p:attrName>
                                        </p:attrNameLst>
                                      </p:cBhvr>
                                      <p:to>
                                        <p:strVal val="visible"/>
                                      </p:to>
                                    </p:set>
                                  </p:childTnLst>
                                </p:cTn>
                              </p:par>
                            </p:childTnLst>
                          </p:cTn>
                        </p:par>
                        <p:par>
                          <p:cTn fill="hold">
                            <p:stCondLst>
                              <p:cond delay="9"/>
                            </p:stCondLst>
                            <p:childTnLst>
                              <p:par>
                                <p:cTn fill="hold" nodeType="afterEffect" presetClass="entr" presetID="1" presetSubtype="0">
                                  <p:stCondLst>
                                    <p:cond delay="1000"/>
                                  </p:stCondLst>
                                  <p:childTnLst>
                                    <p:set>
                                      <p:cBhvr>
                                        <p:cTn dur="1" fill="hold">
                                          <p:stCondLst>
                                            <p:cond delay="0"/>
                                          </p:stCondLst>
                                        </p:cTn>
                                        <p:tgtEl>
                                          <p:spTgt spid="125">
                                            <p:txEl>
                                              <p:pRg end="8" st="8"/>
                                            </p:txEl>
                                          </p:spTgt>
                                        </p:tgtEl>
                                        <p:attrNameLst>
                                          <p:attrName>style.visibility</p:attrName>
                                        </p:attrNameLst>
                                      </p:cBhvr>
                                      <p:to>
                                        <p:strVal val="visible"/>
                                      </p:to>
                                    </p:set>
                                  </p:childTnLst>
                                </p:cTn>
                              </p:par>
                            </p:childTnLst>
                          </p:cTn>
                        </p:par>
                        <p:par>
                          <p:cTn fill="hold">
                            <p:stCondLst>
                              <p:cond delay="10"/>
                            </p:stCondLst>
                            <p:childTnLst>
                              <p:par>
                                <p:cTn fill="hold" nodeType="afterEffect" presetClass="entr" presetID="1" presetSubtype="0">
                                  <p:stCondLst>
                                    <p:cond delay="1000"/>
                                  </p:stCondLst>
                                  <p:childTnLst>
                                    <p:set>
                                      <p:cBhvr>
                                        <p:cTn dur="1" fill="hold">
                                          <p:stCondLst>
                                            <p:cond delay="0"/>
                                          </p:stCondLst>
                                        </p:cTn>
                                        <p:tgtEl>
                                          <p:spTgt spid="125">
                                            <p:txEl>
                                              <p:pRg end="9" st="9"/>
                                            </p:txEl>
                                          </p:spTgt>
                                        </p:tgtEl>
                                        <p:attrNameLst>
                                          <p:attrName>style.visibility</p:attrName>
                                        </p:attrNameLst>
                                      </p:cBhvr>
                                      <p:to>
                                        <p:strVal val="visible"/>
                                      </p:to>
                                    </p:set>
                                  </p:childTnLst>
                                </p:cTn>
                              </p:par>
                            </p:childTnLst>
                          </p:cTn>
                        </p:par>
                        <p:par>
                          <p:cTn fill="hold">
                            <p:stCondLst>
                              <p:cond delay="11"/>
                            </p:stCondLst>
                            <p:childTnLst>
                              <p:par>
                                <p:cTn fill="hold" nodeType="afterEffect" presetClass="entr" presetID="1" presetSubtype="0">
                                  <p:stCondLst>
                                    <p:cond delay="1000"/>
                                  </p:stCondLst>
                                  <p:childTnLst>
                                    <p:set>
                                      <p:cBhvr>
                                        <p:cTn dur="1" fill="hold">
                                          <p:stCondLst>
                                            <p:cond delay="0"/>
                                          </p:stCondLst>
                                        </p:cTn>
                                        <p:tgtEl>
                                          <p:spTgt spid="125">
                                            <p:txEl>
                                              <p:pRg end="10" st="10"/>
                                            </p:txEl>
                                          </p:spTgt>
                                        </p:tgtEl>
                                        <p:attrNameLst>
                                          <p:attrName>style.visibility</p:attrName>
                                        </p:attrNameLst>
                                      </p:cBhvr>
                                      <p:to>
                                        <p:strVal val="visible"/>
                                      </p:to>
                                    </p:set>
                                  </p:childTnLst>
                                </p:cTn>
                              </p:par>
                            </p:childTnLst>
                          </p:cTn>
                        </p:par>
                        <p:par>
                          <p:cTn fill="hold">
                            <p:stCondLst>
                              <p:cond delay="12"/>
                            </p:stCondLst>
                            <p:childTnLst>
                              <p:par>
                                <p:cTn fill="hold" nodeType="afterEffect" presetClass="entr" presetID="1" presetSubtype="0">
                                  <p:stCondLst>
                                    <p:cond delay="1000"/>
                                  </p:stCondLst>
                                  <p:childTnLst>
                                    <p:set>
                                      <p:cBhvr>
                                        <p:cTn dur="1" fill="hold">
                                          <p:stCondLst>
                                            <p:cond delay="0"/>
                                          </p:stCondLst>
                                        </p:cTn>
                                        <p:tgtEl>
                                          <p:spTgt spid="125">
                                            <p:txEl>
                                              <p:pRg end="11" st="11"/>
                                            </p:txEl>
                                          </p:spTgt>
                                        </p:tgtEl>
                                        <p:attrNameLst>
                                          <p:attrName>style.visibility</p:attrName>
                                        </p:attrNameLst>
                                      </p:cBhvr>
                                      <p:to>
                                        <p:strVal val="visible"/>
                                      </p:to>
                                    </p:set>
                                  </p:childTnLst>
                                </p:cTn>
                              </p:par>
                            </p:childTnLst>
                          </p:cTn>
                        </p:par>
                        <p:par>
                          <p:cTn fill="hold">
                            <p:stCondLst>
                              <p:cond delay="13"/>
                            </p:stCondLst>
                            <p:childTnLst>
                              <p:par>
                                <p:cTn fill="hold" nodeType="afterEffect" presetClass="entr" presetID="1" presetSubtype="0">
                                  <p:stCondLst>
                                    <p:cond delay="1000"/>
                                  </p:stCondLst>
                                  <p:childTnLst>
                                    <p:set>
                                      <p:cBhvr>
                                        <p:cTn dur="1" fill="hold">
                                          <p:stCondLst>
                                            <p:cond delay="0"/>
                                          </p:stCondLst>
                                        </p:cTn>
                                        <p:tgtEl>
                                          <p:spTgt spid="125">
                                            <p:txEl>
                                              <p:pRg end="12" st="12"/>
                                            </p:txEl>
                                          </p:spTgt>
                                        </p:tgtEl>
                                        <p:attrNameLst>
                                          <p:attrName>style.visibility</p:attrName>
                                        </p:attrNameLst>
                                      </p:cBhvr>
                                      <p:to>
                                        <p:strVal val="visible"/>
                                      </p:to>
                                    </p:set>
                                  </p:childTnLst>
                                </p:cTn>
                              </p:par>
                            </p:childTnLst>
                          </p:cTn>
                        </p:par>
                        <p:par>
                          <p:cTn fill="hold">
                            <p:stCondLst>
                              <p:cond delay="14"/>
                            </p:stCondLst>
                            <p:childTnLst>
                              <p:par>
                                <p:cTn fill="hold" nodeType="afterEffect" presetClass="entr" presetID="1" presetSubtype="0">
                                  <p:stCondLst>
                                    <p:cond delay="1000"/>
                                  </p:stCondLst>
                                  <p:childTnLst>
                                    <p:set>
                                      <p:cBhvr>
                                        <p:cTn dur="1" fill="hold">
                                          <p:stCondLst>
                                            <p:cond delay="0"/>
                                          </p:stCondLst>
                                        </p:cTn>
                                        <p:tgtEl>
                                          <p:spTgt spid="125">
                                            <p:txEl>
                                              <p:pRg end="13" st="1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19"/>
          <p:cNvSpPr txBox="1"/>
          <p:nvPr>
            <p:ph type="title"/>
          </p:nvPr>
        </p:nvSpPr>
        <p:spPr>
          <a:xfrm>
            <a:off x="320181" y="107748"/>
            <a:ext cx="10515600" cy="132556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400"/>
              <a:buFont typeface="Arial"/>
              <a:buNone/>
            </a:pPr>
            <a:r>
              <a:rPr lang="en-GB"/>
              <a:t>Languages combine well with...</a:t>
            </a:r>
            <a:endParaRPr/>
          </a:p>
        </p:txBody>
      </p:sp>
      <p:sp>
        <p:nvSpPr>
          <p:cNvPr id="133" name="Google Shape;133;p19"/>
          <p:cNvSpPr txBox="1"/>
          <p:nvPr>
            <p:ph idx="2" type="body"/>
          </p:nvPr>
        </p:nvSpPr>
        <p:spPr>
          <a:xfrm>
            <a:off x="1666161" y="5540187"/>
            <a:ext cx="8732898" cy="1075765"/>
          </a:xfrm>
          <a:prstGeom prst="rect">
            <a:avLst/>
          </a:prstGeom>
          <a:noFill/>
          <a:ln>
            <a:noFill/>
          </a:ln>
        </p:spPr>
        <p:txBody>
          <a:bodyPr anchorCtr="0" anchor="t" bIns="45700" lIns="91425" spcFirstLastPara="1" rIns="91425" wrap="square" tIns="45700">
            <a:noAutofit/>
          </a:bodyPr>
          <a:lstStyle/>
          <a:p>
            <a:pPr indent="-228600" lvl="0" marL="228600" rtl="0" algn="ctr">
              <a:lnSpc>
                <a:spcPct val="90000"/>
              </a:lnSpc>
              <a:spcBef>
                <a:spcPts val="0"/>
              </a:spcBef>
              <a:spcAft>
                <a:spcPts val="0"/>
              </a:spcAft>
              <a:buClr>
                <a:srgbClr val="980000"/>
              </a:buClr>
              <a:buSzPts val="2800"/>
              <a:buChar char="•"/>
            </a:pPr>
            <a:r>
              <a:rPr i="1" lang="en-GB">
                <a:solidFill>
                  <a:srgbClr val="980000"/>
                </a:solidFill>
              </a:rPr>
              <a:t>in fact any subject you can think of...</a:t>
            </a:r>
            <a:endParaRPr>
              <a:solidFill>
                <a:srgbClr val="980000"/>
              </a:solidFill>
            </a:endParaRPr>
          </a:p>
          <a:p>
            <a:pPr indent="-50800" lvl="0" marL="228600" rtl="0" algn="l">
              <a:lnSpc>
                <a:spcPct val="90000"/>
              </a:lnSpc>
              <a:spcBef>
                <a:spcPts val="1000"/>
              </a:spcBef>
              <a:spcAft>
                <a:spcPts val="0"/>
              </a:spcAft>
              <a:buClr>
                <a:schemeClr val="dk1"/>
              </a:buClr>
              <a:buSzPts val="2800"/>
              <a:buNone/>
            </a:pPr>
            <a:r>
              <a:t/>
            </a:r>
            <a:endParaRPr>
              <a:solidFill>
                <a:srgbClr val="FF0000"/>
              </a:solidFill>
            </a:endParaRPr>
          </a:p>
        </p:txBody>
      </p:sp>
      <p:grpSp>
        <p:nvGrpSpPr>
          <p:cNvPr id="134" name="Google Shape;134;p19"/>
          <p:cNvGrpSpPr/>
          <p:nvPr/>
        </p:nvGrpSpPr>
        <p:grpSpPr>
          <a:xfrm>
            <a:off x="3289410" y="1433311"/>
            <a:ext cx="5486400" cy="3712414"/>
            <a:chOff x="3289410" y="1433311"/>
            <a:chExt cx="5486400" cy="3712414"/>
          </a:xfrm>
        </p:grpSpPr>
        <p:pic>
          <p:nvPicPr>
            <p:cNvPr descr="A screenshot of a cell phone&#10;&#10;Description automatically generated" id="135" name="Google Shape;135;p19"/>
            <p:cNvPicPr preferRelativeResize="0"/>
            <p:nvPr/>
          </p:nvPicPr>
          <p:blipFill rotWithShape="1">
            <a:blip r:embed="rId3">
              <a:alphaModFix/>
            </a:blip>
            <a:srcRect b="72892" l="0" r="0" t="0"/>
            <a:stretch/>
          </p:blipFill>
          <p:spPr>
            <a:xfrm>
              <a:off x="3289410" y="4327230"/>
              <a:ext cx="5486400" cy="818495"/>
            </a:xfrm>
            <a:prstGeom prst="rect">
              <a:avLst/>
            </a:prstGeom>
            <a:noFill/>
            <a:ln>
              <a:noFill/>
            </a:ln>
          </p:spPr>
        </p:pic>
        <p:sp>
          <p:nvSpPr>
            <p:cNvPr id="136" name="Google Shape;136;p19"/>
            <p:cNvSpPr/>
            <p:nvPr/>
          </p:nvSpPr>
          <p:spPr>
            <a:xfrm>
              <a:off x="3665928" y="4488593"/>
              <a:ext cx="1828800" cy="268943"/>
            </a:xfrm>
            <a:prstGeom prst="rect">
              <a:avLst/>
            </a:prstGeom>
            <a:solidFill>
              <a:srgbClr val="FF8F79"/>
            </a:solidFill>
            <a:ln cap="flat" cmpd="sng" w="12700">
              <a:solidFill>
                <a:srgbClr val="0A519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1600" u="none" cap="none" strike="noStrike">
                  <a:solidFill>
                    <a:srgbClr val="000000"/>
                  </a:solidFill>
                  <a:latin typeface="Arial"/>
                  <a:ea typeface="Arial"/>
                  <a:cs typeface="Arial"/>
                  <a:sym typeface="Arial"/>
                </a:rPr>
                <a:t>Drama</a:t>
              </a:r>
              <a:endParaRPr/>
            </a:p>
          </p:txBody>
        </p:sp>
        <p:sp>
          <p:nvSpPr>
            <p:cNvPr id="137" name="Google Shape;137;p19"/>
            <p:cNvSpPr/>
            <p:nvPr/>
          </p:nvSpPr>
          <p:spPr>
            <a:xfrm>
              <a:off x="3665928" y="4822993"/>
              <a:ext cx="1828800" cy="268943"/>
            </a:xfrm>
            <a:prstGeom prst="rect">
              <a:avLst/>
            </a:prstGeom>
            <a:solidFill>
              <a:srgbClr val="C186F2"/>
            </a:solidFill>
            <a:ln cap="flat" cmpd="sng" w="12700">
              <a:solidFill>
                <a:srgbClr val="0A519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1600" u="none" cap="none" strike="noStrike">
                  <a:solidFill>
                    <a:srgbClr val="000000"/>
                  </a:solidFill>
                  <a:latin typeface="Arial"/>
                  <a:ea typeface="Arial"/>
                  <a:cs typeface="Arial"/>
                  <a:sym typeface="Arial"/>
                </a:rPr>
                <a:t>Sport</a:t>
              </a:r>
              <a:endParaRPr/>
            </a:p>
          </p:txBody>
        </p:sp>
        <p:sp>
          <p:nvSpPr>
            <p:cNvPr id="138" name="Google Shape;138;p19"/>
            <p:cNvSpPr/>
            <p:nvPr/>
          </p:nvSpPr>
          <p:spPr>
            <a:xfrm>
              <a:off x="6327808" y="4475502"/>
              <a:ext cx="1828800" cy="268943"/>
            </a:xfrm>
            <a:prstGeom prst="rect">
              <a:avLst/>
            </a:prstGeom>
            <a:solidFill>
              <a:srgbClr val="FFCC66"/>
            </a:solidFill>
            <a:ln cap="flat" cmpd="sng" w="12700">
              <a:solidFill>
                <a:srgbClr val="0A519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1600" u="none" cap="none" strike="noStrike">
                  <a:solidFill>
                    <a:srgbClr val="000000"/>
                  </a:solidFill>
                  <a:latin typeface="Arial"/>
                  <a:ea typeface="Arial"/>
                  <a:cs typeface="Arial"/>
                  <a:sym typeface="Arial"/>
                </a:rPr>
                <a:t>Film studies</a:t>
              </a:r>
              <a:endParaRPr/>
            </a:p>
          </p:txBody>
        </p:sp>
        <p:pic>
          <p:nvPicPr>
            <p:cNvPr descr="A screenshot of a cell phone&#10;&#10;Description automatically generated" id="139" name="Google Shape;139;p19"/>
            <p:cNvPicPr preferRelativeResize="0"/>
            <p:nvPr/>
          </p:nvPicPr>
          <p:blipFill rotWithShape="1">
            <a:blip r:embed="rId3">
              <a:alphaModFix/>
            </a:blip>
            <a:srcRect b="2374" l="0" r="0" t="0"/>
            <a:stretch/>
          </p:blipFill>
          <p:spPr>
            <a:xfrm>
              <a:off x="3289410" y="1433311"/>
              <a:ext cx="5486400" cy="2947707"/>
            </a:xfrm>
            <a:prstGeom prst="rect">
              <a:avLst/>
            </a:prstGeom>
            <a:noFill/>
            <a:ln>
              <a:noFill/>
            </a:ln>
          </p:spPr>
        </p:pic>
        <p:sp>
          <p:nvSpPr>
            <p:cNvPr id="140" name="Google Shape;140;p19"/>
            <p:cNvSpPr/>
            <p:nvPr/>
          </p:nvSpPr>
          <p:spPr>
            <a:xfrm>
              <a:off x="6327808" y="4825548"/>
              <a:ext cx="1828800" cy="268943"/>
            </a:xfrm>
            <a:prstGeom prst="rect">
              <a:avLst/>
            </a:prstGeom>
            <a:solidFill>
              <a:srgbClr val="BFBFBF"/>
            </a:solidFill>
            <a:ln cap="flat" cmpd="sng" w="12700">
              <a:solidFill>
                <a:srgbClr val="0A519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i="0" lang="en-GB" sz="1600" u="none" cap="none" strike="noStrike">
                  <a:solidFill>
                    <a:srgbClr val="000000"/>
                  </a:solidFill>
                  <a:latin typeface="Arial"/>
                  <a:ea typeface="Arial"/>
                  <a:cs typeface="Arial"/>
                  <a:sym typeface="Arial"/>
                </a:rPr>
                <a:t>Economics</a:t>
              </a:r>
              <a:endParaRPr/>
            </a:p>
          </p:txBody>
        </p:sp>
      </p:gr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34"/>
                                        </p:tgtEl>
                                        <p:attrNameLst>
                                          <p:attrName>style.visibility</p:attrName>
                                        </p:attrNameLst>
                                      </p:cBhvr>
                                      <p:to>
                                        <p:strVal val="visible"/>
                                      </p:to>
                                    </p:set>
                                    <p:animEffect filter="fade" transition="in">
                                      <p:cBhvr>
                                        <p:cTn dur="5000"/>
                                        <p:tgtEl>
                                          <p:spTgt spid="134"/>
                                        </p:tgtEl>
                                      </p:cBhvr>
                                    </p:animEffect>
                                  </p:childTnLst>
                                </p:cTn>
                              </p:par>
                            </p:childTnLst>
                          </p:cTn>
                        </p:par>
                        <p:par>
                          <p:cTn fill="hold">
                            <p:stCondLst>
                              <p:cond delay="5000"/>
                            </p:stCondLst>
                            <p:childTnLst>
                              <p:par>
                                <p:cTn fill="hold" nodeType="afterEffect" presetClass="entr" presetID="1" presetSubtype="0">
                                  <p:stCondLst>
                                    <p:cond delay="0"/>
                                  </p:stCondLst>
                                  <p:childTnLst>
                                    <p:set>
                                      <p:cBhvr>
                                        <p:cTn dur="1" fill="hold">
                                          <p:stCondLst>
                                            <p:cond delay="0"/>
                                          </p:stCondLst>
                                        </p:cTn>
                                        <p:tgtEl>
                                          <p:spTgt spid="133">
                                            <p:txEl>
                                              <p:pRg end="0" st="0"/>
                                            </p:txEl>
                                          </p:spTgt>
                                        </p:tgtEl>
                                        <p:attrNameLst>
                                          <p:attrName>style.visibility</p:attrName>
                                        </p:attrNameLst>
                                      </p:cBhvr>
                                      <p:to>
                                        <p:strVal val="visible"/>
                                      </p:to>
                                    </p:set>
                                  </p:childTnLst>
                                </p:cTn>
                              </p:par>
                            </p:childTnLst>
                          </p:cTn>
                        </p:par>
                        <p:par>
                          <p:cTn fill="hold">
                            <p:stCondLst>
                              <p:cond delay="5001"/>
                            </p:stCondLst>
                            <p:childTnLst>
                              <p:par>
                                <p:cTn fill="hold" nodeType="afterEffect" presetClass="entr" presetID="1" presetSubtype="0">
                                  <p:stCondLst>
                                    <p:cond delay="0"/>
                                  </p:stCondLst>
                                  <p:childTnLst>
                                    <p:set>
                                      <p:cBhvr>
                                        <p:cTn dur="1" fill="hold">
                                          <p:stCondLst>
                                            <p:cond delay="0"/>
                                          </p:stCondLst>
                                        </p:cTn>
                                        <p:tgtEl>
                                          <p:spTgt spid="133">
                                            <p:txEl>
                                              <p:pRg end="1" st="1"/>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400"/>
              <a:buFont typeface="Arial"/>
              <a:buNone/>
            </a:pPr>
            <a:r>
              <a:rPr lang="en-GB"/>
              <a:t>Facts about language graduates...</a:t>
            </a:r>
            <a:endParaRPr/>
          </a:p>
        </p:txBody>
      </p:sp>
      <p:sp>
        <p:nvSpPr>
          <p:cNvPr id="147" name="Google Shape;147;p20"/>
          <p:cNvSpPr txBox="1"/>
          <p:nvPr>
            <p:ph idx="1" type="body"/>
          </p:nvPr>
        </p:nvSpPr>
        <p:spPr>
          <a:xfrm>
            <a:off x="558800" y="1571624"/>
            <a:ext cx="7670800" cy="5286375"/>
          </a:xfrm>
          <a:prstGeom prst="rect">
            <a:avLst/>
          </a:prstGeom>
          <a:noFill/>
          <a:ln>
            <a:noFill/>
          </a:ln>
        </p:spPr>
        <p:txBody>
          <a:bodyPr anchorCtr="0" anchor="t" bIns="45700" lIns="91425" spcFirstLastPara="1" rIns="91425" wrap="square" tIns="45700">
            <a:noAutofit/>
          </a:bodyPr>
          <a:lstStyle/>
          <a:p>
            <a:pPr indent="-228600" lvl="0" marL="228600" rtl="0" algn="l">
              <a:lnSpc>
                <a:spcPct val="100000"/>
              </a:lnSpc>
              <a:spcBef>
                <a:spcPts val="0"/>
              </a:spcBef>
              <a:spcAft>
                <a:spcPts val="0"/>
              </a:spcAft>
              <a:buClr>
                <a:srgbClr val="0B5394"/>
              </a:buClr>
              <a:buSzPts val="3330"/>
              <a:buChar char="•"/>
            </a:pPr>
            <a:r>
              <a:rPr lang="en-GB" sz="3330">
                <a:solidFill>
                  <a:srgbClr val="0B5394"/>
                </a:solidFill>
                <a:latin typeface="Calibri"/>
                <a:ea typeface="Calibri"/>
                <a:cs typeface="Calibri"/>
                <a:sym typeface="Calibri"/>
              </a:rPr>
              <a:t>  have </a:t>
            </a:r>
            <a:r>
              <a:rPr lang="en-GB" sz="3330">
                <a:solidFill>
                  <a:srgbClr val="C00000"/>
                </a:solidFill>
                <a:latin typeface="Calibri"/>
                <a:ea typeface="Calibri"/>
                <a:cs typeface="Calibri"/>
                <a:sym typeface="Calibri"/>
              </a:rPr>
              <a:t>above average salaries</a:t>
            </a:r>
            <a:endParaRPr sz="3330">
              <a:solidFill>
                <a:srgbClr val="0B5394"/>
              </a:solidFill>
              <a:latin typeface="Calibri"/>
              <a:ea typeface="Calibri"/>
              <a:cs typeface="Calibri"/>
              <a:sym typeface="Calibri"/>
            </a:endParaRPr>
          </a:p>
          <a:p>
            <a:pPr indent="-228600" lvl="0" marL="228600" rtl="0" algn="l">
              <a:lnSpc>
                <a:spcPct val="100000"/>
              </a:lnSpc>
              <a:spcBef>
                <a:spcPts val="1000"/>
              </a:spcBef>
              <a:spcAft>
                <a:spcPts val="0"/>
              </a:spcAft>
              <a:buClr>
                <a:srgbClr val="0B5394"/>
              </a:buClr>
              <a:buSzPts val="3330"/>
              <a:buChar char="•"/>
            </a:pPr>
            <a:r>
              <a:rPr lang="en-GB" sz="3330">
                <a:solidFill>
                  <a:srgbClr val="0B5394"/>
                </a:solidFill>
                <a:latin typeface="Calibri"/>
                <a:ea typeface="Calibri"/>
                <a:cs typeface="Calibri"/>
                <a:sym typeface="Calibri"/>
              </a:rPr>
              <a:t>  are more likely to be </a:t>
            </a:r>
            <a:r>
              <a:rPr lang="en-GB" sz="3330">
                <a:solidFill>
                  <a:srgbClr val="C00000"/>
                </a:solidFill>
                <a:latin typeface="Calibri"/>
                <a:ea typeface="Calibri"/>
                <a:cs typeface="Calibri"/>
                <a:sym typeface="Calibri"/>
              </a:rPr>
              <a:t>employed abroad</a:t>
            </a:r>
            <a:endParaRPr/>
          </a:p>
          <a:p>
            <a:pPr indent="-228600" lvl="0" marL="228600" rtl="0" algn="l">
              <a:lnSpc>
                <a:spcPct val="100000"/>
              </a:lnSpc>
              <a:spcBef>
                <a:spcPts val="1000"/>
              </a:spcBef>
              <a:spcAft>
                <a:spcPts val="0"/>
              </a:spcAft>
              <a:buClr>
                <a:srgbClr val="0B5394"/>
              </a:buClr>
              <a:buSzPts val="3330"/>
              <a:buChar char="•"/>
            </a:pPr>
            <a:r>
              <a:rPr lang="en-GB" sz="3330">
                <a:solidFill>
                  <a:srgbClr val="0B5394"/>
                </a:solidFill>
                <a:latin typeface="Calibri"/>
                <a:ea typeface="Calibri"/>
                <a:cs typeface="Calibri"/>
                <a:sym typeface="Calibri"/>
              </a:rPr>
              <a:t>  are more likely to be </a:t>
            </a:r>
            <a:r>
              <a:rPr lang="en-GB" sz="3330">
                <a:solidFill>
                  <a:srgbClr val="C00000"/>
                </a:solidFill>
                <a:latin typeface="Calibri"/>
                <a:ea typeface="Calibri"/>
                <a:cs typeface="Calibri"/>
                <a:sym typeface="Calibri"/>
              </a:rPr>
              <a:t>employed within six     </a:t>
            </a:r>
            <a:endParaRPr/>
          </a:p>
          <a:p>
            <a:pPr indent="0" lvl="0" marL="0" rtl="0" algn="l">
              <a:lnSpc>
                <a:spcPct val="100000"/>
              </a:lnSpc>
              <a:spcBef>
                <a:spcPts val="0"/>
              </a:spcBef>
              <a:spcAft>
                <a:spcPts val="0"/>
              </a:spcAft>
              <a:buClr>
                <a:srgbClr val="C00000"/>
              </a:buClr>
              <a:buSzPts val="3330"/>
              <a:buNone/>
            </a:pPr>
            <a:r>
              <a:rPr lang="en-GB" sz="3330">
                <a:solidFill>
                  <a:srgbClr val="C00000"/>
                </a:solidFill>
                <a:latin typeface="Calibri"/>
                <a:ea typeface="Calibri"/>
                <a:cs typeface="Calibri"/>
                <a:sym typeface="Calibri"/>
              </a:rPr>
              <a:t>      months</a:t>
            </a:r>
            <a:r>
              <a:rPr lang="en-GB" sz="3330">
                <a:solidFill>
                  <a:srgbClr val="0B5394"/>
                </a:solidFill>
                <a:latin typeface="Calibri"/>
                <a:ea typeface="Calibri"/>
                <a:cs typeface="Calibri"/>
                <a:sym typeface="Calibri"/>
              </a:rPr>
              <a:t> after graduating</a:t>
            </a:r>
            <a:endParaRPr/>
          </a:p>
          <a:p>
            <a:pPr indent="-228600" lvl="0" marL="228600" rtl="0" algn="l">
              <a:lnSpc>
                <a:spcPct val="100000"/>
              </a:lnSpc>
              <a:spcBef>
                <a:spcPts val="1000"/>
              </a:spcBef>
              <a:spcAft>
                <a:spcPts val="0"/>
              </a:spcAft>
              <a:buClr>
                <a:srgbClr val="0B5394"/>
              </a:buClr>
              <a:buSzPts val="3330"/>
              <a:buChar char="•"/>
            </a:pPr>
            <a:r>
              <a:rPr lang="en-GB" sz="3330">
                <a:solidFill>
                  <a:srgbClr val="0B5394"/>
                </a:solidFill>
                <a:latin typeface="Calibri"/>
                <a:ea typeface="Calibri"/>
                <a:cs typeface="Calibri"/>
                <a:sym typeface="Calibri"/>
              </a:rPr>
              <a:t>  64% of employers consider </a:t>
            </a:r>
            <a:r>
              <a:rPr lang="en-GB" sz="3330">
                <a:solidFill>
                  <a:srgbClr val="C00000"/>
                </a:solidFill>
                <a:latin typeface="Calibri"/>
                <a:ea typeface="Calibri"/>
                <a:cs typeface="Calibri"/>
                <a:sym typeface="Calibri"/>
              </a:rPr>
              <a:t>international </a:t>
            </a:r>
            <a:endParaRPr sz="3330">
              <a:solidFill>
                <a:srgbClr val="C00000"/>
              </a:solidFill>
              <a:latin typeface="Calibri"/>
              <a:ea typeface="Calibri"/>
              <a:cs typeface="Calibri"/>
              <a:sym typeface="Calibri"/>
            </a:endParaRPr>
          </a:p>
          <a:p>
            <a:pPr indent="0" lvl="0" marL="0" rtl="0" algn="l">
              <a:lnSpc>
                <a:spcPct val="100000"/>
              </a:lnSpc>
              <a:spcBef>
                <a:spcPts val="0"/>
              </a:spcBef>
              <a:spcAft>
                <a:spcPts val="0"/>
              </a:spcAft>
              <a:buClr>
                <a:srgbClr val="C00000"/>
              </a:buClr>
              <a:buSzPts val="3330"/>
              <a:buNone/>
            </a:pPr>
            <a:r>
              <a:rPr lang="en-GB" sz="3330">
                <a:solidFill>
                  <a:srgbClr val="C00000"/>
                </a:solidFill>
                <a:latin typeface="Calibri"/>
                <a:ea typeface="Calibri"/>
                <a:cs typeface="Calibri"/>
                <a:sym typeface="Calibri"/>
              </a:rPr>
              <a:t>      experience </a:t>
            </a:r>
            <a:r>
              <a:rPr lang="en-GB" sz="3330">
                <a:solidFill>
                  <a:srgbClr val="0B5394"/>
                </a:solidFill>
                <a:latin typeface="Calibri"/>
                <a:ea typeface="Calibri"/>
                <a:cs typeface="Calibri"/>
                <a:sym typeface="Calibri"/>
              </a:rPr>
              <a:t>as important for recruitment </a:t>
            </a:r>
            <a:endParaRPr sz="3330">
              <a:solidFill>
                <a:srgbClr val="0B5394"/>
              </a:solidFill>
              <a:latin typeface="Calibri"/>
              <a:ea typeface="Calibri"/>
              <a:cs typeface="Calibri"/>
              <a:sym typeface="Calibri"/>
            </a:endParaRPr>
          </a:p>
          <a:p>
            <a:pPr indent="-111125" lvl="0" marL="228600" rtl="0" algn="l">
              <a:lnSpc>
                <a:spcPct val="100000"/>
              </a:lnSpc>
              <a:spcBef>
                <a:spcPts val="1000"/>
              </a:spcBef>
              <a:spcAft>
                <a:spcPts val="0"/>
              </a:spcAft>
              <a:buClr>
                <a:schemeClr val="dk1"/>
              </a:buClr>
              <a:buSzPts val="1850"/>
              <a:buNone/>
            </a:pPr>
            <a:r>
              <a:t/>
            </a:r>
            <a:endParaRPr sz="1850">
              <a:solidFill>
                <a:srgbClr val="0B5394"/>
              </a:solidFill>
              <a:latin typeface="Calibri"/>
              <a:ea typeface="Calibri"/>
              <a:cs typeface="Calibri"/>
              <a:sym typeface="Calibri"/>
            </a:endParaRPr>
          </a:p>
          <a:p>
            <a:pPr indent="-111125" lvl="0" marL="228600" rtl="0" algn="l">
              <a:lnSpc>
                <a:spcPct val="100000"/>
              </a:lnSpc>
              <a:spcBef>
                <a:spcPts val="1000"/>
              </a:spcBef>
              <a:spcAft>
                <a:spcPts val="0"/>
              </a:spcAft>
              <a:buClr>
                <a:schemeClr val="dk1"/>
              </a:buClr>
              <a:buSzPts val="1850"/>
              <a:buNone/>
            </a:pPr>
            <a:r>
              <a:t/>
            </a:r>
            <a:endParaRPr sz="1850">
              <a:solidFill>
                <a:srgbClr val="0B5394"/>
              </a:solidFill>
              <a:latin typeface="Calibri"/>
              <a:ea typeface="Calibri"/>
              <a:cs typeface="Calibri"/>
              <a:sym typeface="Calibri"/>
            </a:endParaRPr>
          </a:p>
          <a:p>
            <a:pPr indent="-111125" lvl="0" marL="228600" rtl="0" algn="l">
              <a:lnSpc>
                <a:spcPct val="100000"/>
              </a:lnSpc>
              <a:spcBef>
                <a:spcPts val="1000"/>
              </a:spcBef>
              <a:spcAft>
                <a:spcPts val="0"/>
              </a:spcAft>
              <a:buClr>
                <a:schemeClr val="dk1"/>
              </a:buClr>
              <a:buSzPts val="1850"/>
              <a:buNone/>
            </a:pPr>
            <a:r>
              <a:t/>
            </a:r>
            <a:endParaRPr sz="1850">
              <a:solidFill>
                <a:srgbClr val="0B5394"/>
              </a:solidFill>
              <a:latin typeface="Calibri"/>
              <a:ea typeface="Calibri"/>
              <a:cs typeface="Calibri"/>
              <a:sym typeface="Calibri"/>
            </a:endParaRPr>
          </a:p>
          <a:p>
            <a:pPr indent="0" lvl="0" marL="0" rtl="0" algn="l">
              <a:lnSpc>
                <a:spcPct val="100000"/>
              </a:lnSpc>
              <a:spcBef>
                <a:spcPts val="1000"/>
              </a:spcBef>
              <a:spcAft>
                <a:spcPts val="0"/>
              </a:spcAft>
              <a:buClr>
                <a:srgbClr val="0B5394"/>
              </a:buClr>
              <a:buSzPts val="1850"/>
              <a:buNone/>
            </a:pPr>
            <a:r>
              <a:rPr lang="en-GB" sz="1850">
                <a:solidFill>
                  <a:srgbClr val="0B5394"/>
                </a:solidFill>
                <a:latin typeface="Calibri"/>
                <a:ea typeface="Calibri"/>
                <a:cs typeface="Calibri"/>
                <a:sym typeface="Calibri"/>
              </a:rPr>
              <a:t>(Erasmus Impact Study 2014)</a:t>
            </a:r>
            <a:endParaRPr sz="3330">
              <a:solidFill>
                <a:srgbClr val="0B5394"/>
              </a:solidFill>
              <a:latin typeface="Calibri"/>
              <a:ea typeface="Calibri"/>
              <a:cs typeface="Calibri"/>
              <a:sym typeface="Calibri"/>
            </a:endParaRPr>
          </a:p>
          <a:p>
            <a:pPr indent="0" lvl="0" marL="0" rtl="0" algn="l">
              <a:lnSpc>
                <a:spcPct val="80000"/>
              </a:lnSpc>
              <a:spcBef>
                <a:spcPts val="1000"/>
              </a:spcBef>
              <a:spcAft>
                <a:spcPts val="0"/>
              </a:spcAft>
              <a:buClr>
                <a:schemeClr val="dk1"/>
              </a:buClr>
              <a:buSzPts val="2590"/>
              <a:buNone/>
            </a:pPr>
            <a:r>
              <a:t/>
            </a:r>
            <a:endParaRPr sz="2590"/>
          </a:p>
        </p:txBody>
      </p:sp>
      <p:pic>
        <p:nvPicPr>
          <p:cNvPr descr="A picture containing object, colorful, table, sitting&#10;&#10;Description automatically generated" id="148" name="Google Shape;148;p20"/>
          <p:cNvPicPr preferRelativeResize="0"/>
          <p:nvPr/>
        </p:nvPicPr>
        <p:blipFill rotWithShape="1">
          <a:blip r:embed="rId3">
            <a:alphaModFix/>
          </a:blip>
          <a:srcRect b="0" l="0" r="0" t="0"/>
          <a:stretch/>
        </p:blipFill>
        <p:spPr>
          <a:xfrm>
            <a:off x="8229600" y="2364232"/>
            <a:ext cx="3726576" cy="2794932"/>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afterEffect" presetClass="entr" presetID="1" presetSubtype="0">
                                  <p:stCondLst>
                                    <p:cond delay="500"/>
                                  </p:stCondLst>
                                  <p:childTnLst>
                                    <p:set>
                                      <p:cBhvr>
                                        <p:cTn dur="1" fill="hold">
                                          <p:stCondLst>
                                            <p:cond delay="0"/>
                                          </p:stCondLst>
                                        </p:cTn>
                                        <p:tgtEl>
                                          <p:spTgt spid="147">
                                            <p:txEl>
                                              <p:pRg end="0" st="0"/>
                                            </p:txEl>
                                          </p:spTgt>
                                        </p:tgtEl>
                                        <p:attrNameLst>
                                          <p:attrName>style.visibility</p:attrName>
                                        </p:attrNameLst>
                                      </p:cBhvr>
                                      <p:to>
                                        <p:strVal val="visible"/>
                                      </p:to>
                                    </p:set>
                                  </p:childTnLst>
                                </p:cTn>
                              </p:par>
                            </p:childTnLst>
                          </p:cTn>
                        </p:par>
                        <p:par>
                          <p:cTn fill="hold">
                            <p:stCondLst>
                              <p:cond delay="1"/>
                            </p:stCondLst>
                            <p:childTnLst>
                              <p:par>
                                <p:cTn fill="hold" nodeType="afterEffect" presetClass="entr" presetID="1" presetSubtype="0">
                                  <p:stCondLst>
                                    <p:cond delay="500"/>
                                  </p:stCondLst>
                                  <p:childTnLst>
                                    <p:set>
                                      <p:cBhvr>
                                        <p:cTn dur="1" fill="hold">
                                          <p:stCondLst>
                                            <p:cond delay="0"/>
                                          </p:stCondLst>
                                        </p:cTn>
                                        <p:tgtEl>
                                          <p:spTgt spid="147">
                                            <p:txEl>
                                              <p:pRg end="1" st="1"/>
                                            </p:txEl>
                                          </p:spTgt>
                                        </p:tgtEl>
                                        <p:attrNameLst>
                                          <p:attrName>style.visibility</p:attrName>
                                        </p:attrNameLst>
                                      </p:cBhvr>
                                      <p:to>
                                        <p:strVal val="visible"/>
                                      </p:to>
                                    </p:set>
                                  </p:childTnLst>
                                </p:cTn>
                              </p:par>
                            </p:childTnLst>
                          </p:cTn>
                        </p:par>
                        <p:par>
                          <p:cTn fill="hold">
                            <p:stCondLst>
                              <p:cond delay="2"/>
                            </p:stCondLst>
                            <p:childTnLst>
                              <p:par>
                                <p:cTn fill="hold" nodeType="afterEffect" presetClass="entr" presetID="1" presetSubtype="0">
                                  <p:stCondLst>
                                    <p:cond delay="500"/>
                                  </p:stCondLst>
                                  <p:childTnLst>
                                    <p:set>
                                      <p:cBhvr>
                                        <p:cTn dur="1" fill="hold">
                                          <p:stCondLst>
                                            <p:cond delay="0"/>
                                          </p:stCondLst>
                                        </p:cTn>
                                        <p:tgtEl>
                                          <p:spTgt spid="147">
                                            <p:txEl>
                                              <p:pRg end="2" st="2"/>
                                            </p:txEl>
                                          </p:spTgt>
                                        </p:tgtEl>
                                        <p:attrNameLst>
                                          <p:attrName>style.visibility</p:attrName>
                                        </p:attrNameLst>
                                      </p:cBhvr>
                                      <p:to>
                                        <p:strVal val="visible"/>
                                      </p:to>
                                    </p:set>
                                  </p:childTnLst>
                                </p:cTn>
                              </p:par>
                            </p:childTnLst>
                          </p:cTn>
                        </p:par>
                        <p:par>
                          <p:cTn fill="hold">
                            <p:stCondLst>
                              <p:cond delay="3"/>
                            </p:stCondLst>
                            <p:childTnLst>
                              <p:par>
                                <p:cTn fill="hold" nodeType="afterEffect" presetClass="entr" presetID="1" presetSubtype="0">
                                  <p:stCondLst>
                                    <p:cond delay="500"/>
                                  </p:stCondLst>
                                  <p:childTnLst>
                                    <p:set>
                                      <p:cBhvr>
                                        <p:cTn dur="1" fill="hold">
                                          <p:stCondLst>
                                            <p:cond delay="0"/>
                                          </p:stCondLst>
                                        </p:cTn>
                                        <p:tgtEl>
                                          <p:spTgt spid="147">
                                            <p:txEl>
                                              <p:pRg end="3" st="3"/>
                                            </p:txEl>
                                          </p:spTgt>
                                        </p:tgtEl>
                                        <p:attrNameLst>
                                          <p:attrName>style.visibility</p:attrName>
                                        </p:attrNameLst>
                                      </p:cBhvr>
                                      <p:to>
                                        <p:strVal val="visible"/>
                                      </p:to>
                                    </p:set>
                                  </p:childTnLst>
                                </p:cTn>
                              </p:par>
                            </p:childTnLst>
                          </p:cTn>
                        </p:par>
                        <p:par>
                          <p:cTn fill="hold">
                            <p:stCondLst>
                              <p:cond delay="4"/>
                            </p:stCondLst>
                            <p:childTnLst>
                              <p:par>
                                <p:cTn fill="hold" nodeType="afterEffect" presetClass="entr" presetID="1" presetSubtype="0">
                                  <p:stCondLst>
                                    <p:cond delay="500"/>
                                  </p:stCondLst>
                                  <p:childTnLst>
                                    <p:set>
                                      <p:cBhvr>
                                        <p:cTn dur="1" fill="hold">
                                          <p:stCondLst>
                                            <p:cond delay="0"/>
                                          </p:stCondLst>
                                        </p:cTn>
                                        <p:tgtEl>
                                          <p:spTgt spid="147">
                                            <p:txEl>
                                              <p:pRg end="4" st="4"/>
                                            </p:txEl>
                                          </p:spTgt>
                                        </p:tgtEl>
                                        <p:attrNameLst>
                                          <p:attrName>style.visibility</p:attrName>
                                        </p:attrNameLst>
                                      </p:cBhvr>
                                      <p:to>
                                        <p:strVal val="visible"/>
                                      </p:to>
                                    </p:set>
                                  </p:childTnLst>
                                </p:cTn>
                              </p:par>
                            </p:childTnLst>
                          </p:cTn>
                        </p:par>
                        <p:par>
                          <p:cTn fill="hold">
                            <p:stCondLst>
                              <p:cond delay="5"/>
                            </p:stCondLst>
                            <p:childTnLst>
                              <p:par>
                                <p:cTn fill="hold" nodeType="afterEffect" presetClass="entr" presetID="1" presetSubtype="0">
                                  <p:stCondLst>
                                    <p:cond delay="500"/>
                                  </p:stCondLst>
                                  <p:childTnLst>
                                    <p:set>
                                      <p:cBhvr>
                                        <p:cTn dur="1" fill="hold">
                                          <p:stCondLst>
                                            <p:cond delay="0"/>
                                          </p:stCondLst>
                                        </p:cTn>
                                        <p:tgtEl>
                                          <p:spTgt spid="147">
                                            <p:txEl>
                                              <p:pRg end="5" st="5"/>
                                            </p:txEl>
                                          </p:spTgt>
                                        </p:tgtEl>
                                        <p:attrNameLst>
                                          <p:attrName>style.visibility</p:attrName>
                                        </p:attrNameLst>
                                      </p:cBhvr>
                                      <p:to>
                                        <p:strVal val="visible"/>
                                      </p:to>
                                    </p:set>
                                  </p:childTnLst>
                                </p:cTn>
                              </p:par>
                            </p:childTnLst>
                          </p:cTn>
                        </p:par>
                        <p:par>
                          <p:cTn fill="hold">
                            <p:stCondLst>
                              <p:cond delay="6"/>
                            </p:stCondLst>
                            <p:childTnLst>
                              <p:par>
                                <p:cTn fill="hold" nodeType="afterEffect" presetClass="entr" presetID="1" presetSubtype="0">
                                  <p:stCondLst>
                                    <p:cond delay="500"/>
                                  </p:stCondLst>
                                  <p:childTnLst>
                                    <p:set>
                                      <p:cBhvr>
                                        <p:cTn dur="1" fill="hold">
                                          <p:stCondLst>
                                            <p:cond delay="0"/>
                                          </p:stCondLst>
                                        </p:cTn>
                                        <p:tgtEl>
                                          <p:spTgt spid="147">
                                            <p:txEl>
                                              <p:pRg end="6" st="6"/>
                                            </p:txEl>
                                          </p:spTgt>
                                        </p:tgtEl>
                                        <p:attrNameLst>
                                          <p:attrName>style.visibility</p:attrName>
                                        </p:attrNameLst>
                                      </p:cBhvr>
                                      <p:to>
                                        <p:strVal val="visible"/>
                                      </p:to>
                                    </p:set>
                                  </p:childTnLst>
                                </p:cTn>
                              </p:par>
                            </p:childTnLst>
                          </p:cTn>
                        </p:par>
                        <p:par>
                          <p:cTn fill="hold">
                            <p:stCondLst>
                              <p:cond delay="7"/>
                            </p:stCondLst>
                            <p:childTnLst>
                              <p:par>
                                <p:cTn fill="hold" nodeType="afterEffect" presetClass="entr" presetID="1" presetSubtype="0">
                                  <p:stCondLst>
                                    <p:cond delay="500"/>
                                  </p:stCondLst>
                                  <p:childTnLst>
                                    <p:set>
                                      <p:cBhvr>
                                        <p:cTn dur="1" fill="hold">
                                          <p:stCondLst>
                                            <p:cond delay="0"/>
                                          </p:stCondLst>
                                        </p:cTn>
                                        <p:tgtEl>
                                          <p:spTgt spid="147">
                                            <p:txEl>
                                              <p:pRg end="7" st="7"/>
                                            </p:txEl>
                                          </p:spTgt>
                                        </p:tgtEl>
                                        <p:attrNameLst>
                                          <p:attrName>style.visibility</p:attrName>
                                        </p:attrNameLst>
                                      </p:cBhvr>
                                      <p:to>
                                        <p:strVal val="visible"/>
                                      </p:to>
                                    </p:set>
                                  </p:childTnLst>
                                </p:cTn>
                              </p:par>
                            </p:childTnLst>
                          </p:cTn>
                        </p:par>
                        <p:par>
                          <p:cTn fill="hold">
                            <p:stCondLst>
                              <p:cond delay="8"/>
                            </p:stCondLst>
                            <p:childTnLst>
                              <p:par>
                                <p:cTn fill="hold" nodeType="afterEffect" presetClass="entr" presetID="1" presetSubtype="0">
                                  <p:stCondLst>
                                    <p:cond delay="500"/>
                                  </p:stCondLst>
                                  <p:childTnLst>
                                    <p:set>
                                      <p:cBhvr>
                                        <p:cTn dur="1" fill="hold">
                                          <p:stCondLst>
                                            <p:cond delay="0"/>
                                          </p:stCondLst>
                                        </p:cTn>
                                        <p:tgtEl>
                                          <p:spTgt spid="147">
                                            <p:txEl>
                                              <p:pRg end="8" st="8"/>
                                            </p:txEl>
                                          </p:spTgt>
                                        </p:tgtEl>
                                        <p:attrNameLst>
                                          <p:attrName>style.visibility</p:attrName>
                                        </p:attrNameLst>
                                      </p:cBhvr>
                                      <p:to>
                                        <p:strVal val="visible"/>
                                      </p:to>
                                    </p:set>
                                  </p:childTnLst>
                                </p:cTn>
                              </p:par>
                            </p:childTnLst>
                          </p:cTn>
                        </p:par>
                        <p:par>
                          <p:cTn fill="hold">
                            <p:stCondLst>
                              <p:cond delay="9"/>
                            </p:stCondLst>
                            <p:childTnLst>
                              <p:par>
                                <p:cTn fill="hold" nodeType="afterEffect" presetClass="entr" presetID="1" presetSubtype="0">
                                  <p:stCondLst>
                                    <p:cond delay="500"/>
                                  </p:stCondLst>
                                  <p:childTnLst>
                                    <p:set>
                                      <p:cBhvr>
                                        <p:cTn dur="1" fill="hold">
                                          <p:stCondLst>
                                            <p:cond delay="0"/>
                                          </p:stCondLst>
                                        </p:cTn>
                                        <p:tgtEl>
                                          <p:spTgt spid="147">
                                            <p:txEl>
                                              <p:pRg end="9" st="9"/>
                                            </p:txEl>
                                          </p:spTgt>
                                        </p:tgtEl>
                                        <p:attrNameLst>
                                          <p:attrName>style.visibility</p:attrName>
                                        </p:attrNameLst>
                                      </p:cBhvr>
                                      <p:to>
                                        <p:strVal val="visible"/>
                                      </p:to>
                                    </p:set>
                                  </p:childTnLst>
                                </p:cTn>
                              </p:par>
                            </p:childTnLst>
                          </p:cTn>
                        </p:par>
                        <p:par>
                          <p:cTn fill="hold">
                            <p:stCondLst>
                              <p:cond delay="10"/>
                            </p:stCondLst>
                            <p:childTnLst>
                              <p:par>
                                <p:cTn fill="hold" nodeType="afterEffect" presetClass="entr" presetID="1" presetSubtype="0">
                                  <p:stCondLst>
                                    <p:cond delay="500"/>
                                  </p:stCondLst>
                                  <p:childTnLst>
                                    <p:set>
                                      <p:cBhvr>
                                        <p:cTn dur="1" fill="hold">
                                          <p:stCondLst>
                                            <p:cond delay="0"/>
                                          </p:stCondLst>
                                        </p:cTn>
                                        <p:tgtEl>
                                          <p:spTgt spid="147">
                                            <p:txEl>
                                              <p:pRg end="10" st="10"/>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21"/>
          <p:cNvSpPr txBox="1"/>
          <p:nvPr>
            <p:ph idx="1" type="body"/>
          </p:nvPr>
        </p:nvSpPr>
        <p:spPr>
          <a:xfrm>
            <a:off x="874059" y="1320785"/>
            <a:ext cx="10515600" cy="435133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800"/>
              <a:buChar char="•"/>
            </a:pPr>
            <a:r>
              <a:rPr lang="en-GB"/>
              <a:t>Some students in the past have told us they were rejected from a university course because they didn’t have a GCSE language.</a:t>
            </a:r>
            <a:endParaRPr/>
          </a:p>
          <a:p>
            <a:pPr indent="-228600" lvl="0" marL="228600" rtl="0" algn="l">
              <a:lnSpc>
                <a:spcPct val="90000"/>
              </a:lnSpc>
              <a:spcBef>
                <a:spcPts val="1000"/>
              </a:spcBef>
              <a:spcAft>
                <a:spcPts val="0"/>
              </a:spcAft>
              <a:buClr>
                <a:schemeClr val="dk1"/>
              </a:buClr>
              <a:buSzPts val="2800"/>
              <a:buChar char="•"/>
            </a:pPr>
            <a:r>
              <a:rPr b="1" lang="en-GB" u="sng">
                <a:solidFill>
                  <a:schemeClr val="hlink"/>
                </a:solidFill>
                <a:hlinkClick r:id="rId3"/>
              </a:rPr>
              <a:t>UCL</a:t>
            </a:r>
            <a:r>
              <a:rPr lang="en-GB"/>
              <a:t> currently require you to reach GCSE level 5 proficiency in a modern language on admission to the course if you don’t already have one.</a:t>
            </a:r>
            <a:endParaRPr/>
          </a:p>
          <a:p>
            <a:pPr indent="-50800" lvl="0" marL="228600" rtl="0" algn="l">
              <a:lnSpc>
                <a:spcPct val="90000"/>
              </a:lnSpc>
              <a:spcBef>
                <a:spcPts val="1000"/>
              </a:spcBef>
              <a:spcAft>
                <a:spcPts val="0"/>
              </a:spcAft>
              <a:buClr>
                <a:schemeClr val="dk1"/>
              </a:buClr>
              <a:buSzPts val="2800"/>
              <a:buNone/>
            </a:pPr>
            <a:r>
              <a:t/>
            </a:r>
            <a:endParaRPr/>
          </a:p>
        </p:txBody>
      </p:sp>
      <p:sp>
        <p:nvSpPr>
          <p:cNvPr id="154" name="Google Shape;154;p21"/>
          <p:cNvSpPr txBox="1"/>
          <p:nvPr>
            <p:ph type="title"/>
          </p:nvPr>
        </p:nvSpPr>
        <p:spPr>
          <a:xfrm>
            <a:off x="401608" y="429816"/>
            <a:ext cx="6142627" cy="769441"/>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4400"/>
              <a:buFont typeface="Arial"/>
              <a:buNone/>
            </a:pPr>
            <a:r>
              <a:rPr b="1" i="0" lang="en-GB" u="none" cap="none" strike="noStrike">
                <a:solidFill>
                  <a:schemeClr val="dk1"/>
                </a:solidFill>
                <a:latin typeface="Arial"/>
                <a:ea typeface="Arial"/>
                <a:cs typeface="Arial"/>
                <a:sym typeface="Arial"/>
              </a:rPr>
              <a:t>Do your research</a:t>
            </a:r>
            <a:endParaRPr/>
          </a:p>
        </p:txBody>
      </p:sp>
      <p:pic>
        <p:nvPicPr>
          <p:cNvPr id="155" name="Google Shape;155;p21"/>
          <p:cNvPicPr preferRelativeResize="0"/>
          <p:nvPr/>
        </p:nvPicPr>
        <p:blipFill rotWithShape="1">
          <a:blip r:embed="rId4">
            <a:alphaModFix/>
          </a:blip>
          <a:srcRect b="0" l="0" r="0" t="0"/>
          <a:stretch/>
        </p:blipFill>
        <p:spPr>
          <a:xfrm>
            <a:off x="2327247" y="3765395"/>
            <a:ext cx="9469741" cy="2707122"/>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53">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53">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53">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5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400"/>
              <a:buFont typeface="Arial"/>
              <a:buNone/>
            </a:pPr>
            <a:r>
              <a:rPr lang="en-GB"/>
              <a:t>French at Redborne</a:t>
            </a:r>
            <a:br>
              <a:rPr lang="en-GB"/>
            </a:br>
            <a:r>
              <a:rPr lang="en-GB"/>
              <a:t>Pearson Edexcel</a:t>
            </a:r>
            <a:endParaRPr/>
          </a:p>
        </p:txBody>
      </p:sp>
      <p:sp>
        <p:nvSpPr>
          <p:cNvPr id="162" name="Google Shape;162;p22"/>
          <p:cNvSpPr txBox="1"/>
          <p:nvPr>
            <p:ph idx="1" type="body"/>
          </p:nvPr>
        </p:nvSpPr>
        <p:spPr>
          <a:xfrm>
            <a:off x="266700" y="2072760"/>
            <a:ext cx="11658600" cy="4351338"/>
          </a:xfrm>
          <a:prstGeom prst="rect">
            <a:avLst/>
          </a:prstGeom>
          <a:noFill/>
          <a:ln>
            <a:noFill/>
          </a:ln>
        </p:spPr>
        <p:txBody>
          <a:bodyPr anchorCtr="0" anchor="t" bIns="45700" lIns="91425" spcFirstLastPara="1" rIns="91425" wrap="square" tIns="45700">
            <a:noAutofit/>
          </a:bodyPr>
          <a:lstStyle/>
          <a:p>
            <a:pPr indent="-228600" lvl="0" marL="228600" rtl="0" algn="l">
              <a:lnSpc>
                <a:spcPct val="70000"/>
              </a:lnSpc>
              <a:spcBef>
                <a:spcPts val="0"/>
              </a:spcBef>
              <a:spcAft>
                <a:spcPts val="0"/>
              </a:spcAft>
              <a:buClr>
                <a:srgbClr val="C00000"/>
              </a:buClr>
              <a:buSzPts val="3400"/>
              <a:buChar char="•"/>
            </a:pPr>
            <a:r>
              <a:rPr b="1" i="1" lang="en-GB" sz="3400">
                <a:solidFill>
                  <a:srgbClr val="C00000"/>
                </a:solidFill>
                <a:latin typeface="Calibri"/>
                <a:ea typeface="Calibri"/>
                <a:cs typeface="Calibri"/>
                <a:sym typeface="Calibri"/>
              </a:rPr>
              <a:t>The GCSE is made up of 4 papers each worth 25%</a:t>
            </a:r>
            <a:endParaRPr/>
          </a:p>
          <a:p>
            <a:pPr indent="-228600" lvl="0" marL="228600" rtl="0" algn="l">
              <a:lnSpc>
                <a:spcPct val="70000"/>
              </a:lnSpc>
              <a:spcBef>
                <a:spcPts val="1600"/>
              </a:spcBef>
              <a:spcAft>
                <a:spcPts val="0"/>
              </a:spcAft>
              <a:buClr>
                <a:srgbClr val="C00000"/>
              </a:buClr>
              <a:buSzPts val="2720"/>
              <a:buChar char="•"/>
            </a:pPr>
            <a:r>
              <a:rPr b="1" i="1" lang="en-GB" sz="2720">
                <a:solidFill>
                  <a:srgbClr val="C00000"/>
                </a:solidFill>
                <a:latin typeface="Calibri"/>
                <a:ea typeface="Calibri"/>
                <a:cs typeface="Calibri"/>
                <a:sym typeface="Calibri"/>
              </a:rPr>
              <a:t>Papers 1 – LISTENING </a:t>
            </a:r>
            <a:endParaRPr/>
          </a:p>
          <a:p>
            <a:pPr indent="-228600" lvl="1" marL="685800" rtl="0" algn="l">
              <a:lnSpc>
                <a:spcPct val="90000"/>
              </a:lnSpc>
              <a:spcBef>
                <a:spcPts val="1100"/>
              </a:spcBef>
              <a:spcAft>
                <a:spcPts val="0"/>
              </a:spcAft>
              <a:buClr>
                <a:srgbClr val="0B5394"/>
              </a:buClr>
              <a:buSzPts val="2040"/>
              <a:buChar char="•"/>
            </a:pPr>
            <a:r>
              <a:rPr i="1" lang="en-GB" sz="2040">
                <a:solidFill>
                  <a:srgbClr val="0B5394"/>
                </a:solidFill>
                <a:latin typeface="Calibri"/>
                <a:ea typeface="Calibri"/>
                <a:cs typeface="Calibri"/>
                <a:sym typeface="Calibri"/>
              </a:rPr>
              <a:t>Questions are very similar in style to the year 9 end of module assessments</a:t>
            </a:r>
            <a:endParaRPr/>
          </a:p>
          <a:p>
            <a:pPr indent="-228600" lvl="0" marL="228600" rtl="0" algn="l">
              <a:lnSpc>
                <a:spcPct val="70000"/>
              </a:lnSpc>
              <a:spcBef>
                <a:spcPts val="1600"/>
              </a:spcBef>
              <a:spcAft>
                <a:spcPts val="0"/>
              </a:spcAft>
              <a:buClr>
                <a:srgbClr val="C00000"/>
              </a:buClr>
              <a:buSzPts val="2720"/>
              <a:buChar char="•"/>
            </a:pPr>
            <a:r>
              <a:rPr b="1" i="1" lang="en-GB" sz="2720">
                <a:solidFill>
                  <a:srgbClr val="C00000"/>
                </a:solidFill>
                <a:latin typeface="Calibri"/>
                <a:ea typeface="Calibri"/>
                <a:cs typeface="Calibri"/>
                <a:sym typeface="Calibri"/>
              </a:rPr>
              <a:t>Paper 2 – SPEAKING</a:t>
            </a:r>
            <a:endParaRPr/>
          </a:p>
          <a:p>
            <a:pPr indent="-228600" lvl="1" marL="685800" rtl="0" algn="l">
              <a:lnSpc>
                <a:spcPct val="80000"/>
              </a:lnSpc>
              <a:spcBef>
                <a:spcPts val="1100"/>
              </a:spcBef>
              <a:spcAft>
                <a:spcPts val="0"/>
              </a:spcAft>
              <a:buClr>
                <a:srgbClr val="0B5394"/>
              </a:buClr>
              <a:buSzPts val="2040"/>
              <a:buChar char="•"/>
            </a:pPr>
            <a:r>
              <a:rPr i="1" lang="en-GB" sz="2040">
                <a:solidFill>
                  <a:srgbClr val="0B5394"/>
                </a:solidFill>
                <a:latin typeface="Calibri"/>
                <a:ea typeface="Calibri"/>
                <a:cs typeface="Calibri"/>
                <a:sym typeface="Calibri"/>
              </a:rPr>
              <a:t>Individual exam in May of year 11 with just you and your class teacher </a:t>
            </a:r>
            <a:endParaRPr/>
          </a:p>
          <a:p>
            <a:pPr indent="-228600" lvl="0" marL="228600" rtl="0" algn="l">
              <a:lnSpc>
                <a:spcPct val="70000"/>
              </a:lnSpc>
              <a:spcBef>
                <a:spcPts val="1600"/>
              </a:spcBef>
              <a:spcAft>
                <a:spcPts val="0"/>
              </a:spcAft>
              <a:buClr>
                <a:srgbClr val="C00000"/>
              </a:buClr>
              <a:buSzPts val="2720"/>
              <a:buChar char="•"/>
            </a:pPr>
            <a:r>
              <a:rPr b="1" i="1" lang="en-GB" sz="2720">
                <a:solidFill>
                  <a:srgbClr val="C00000"/>
                </a:solidFill>
                <a:latin typeface="Calibri"/>
                <a:ea typeface="Calibri"/>
                <a:cs typeface="Calibri"/>
                <a:sym typeface="Calibri"/>
              </a:rPr>
              <a:t>Paper 3 – READING </a:t>
            </a:r>
            <a:endParaRPr b="1" i="1" sz="2720">
              <a:solidFill>
                <a:srgbClr val="C00000"/>
              </a:solidFill>
              <a:latin typeface="Calibri"/>
              <a:ea typeface="Calibri"/>
              <a:cs typeface="Calibri"/>
              <a:sym typeface="Calibri"/>
            </a:endParaRPr>
          </a:p>
          <a:p>
            <a:pPr indent="-228600" lvl="1" marL="685800" rtl="0" algn="l">
              <a:lnSpc>
                <a:spcPct val="70000"/>
              </a:lnSpc>
              <a:spcBef>
                <a:spcPts val="1100"/>
              </a:spcBef>
              <a:spcAft>
                <a:spcPts val="0"/>
              </a:spcAft>
              <a:buClr>
                <a:srgbClr val="0B5394"/>
              </a:buClr>
              <a:buSzPts val="2040"/>
              <a:buChar char="•"/>
            </a:pPr>
            <a:r>
              <a:rPr i="1" lang="en-GB" sz="2040">
                <a:solidFill>
                  <a:srgbClr val="0B5394"/>
                </a:solidFill>
                <a:latin typeface="Calibri"/>
                <a:ea typeface="Calibri"/>
                <a:cs typeface="Calibri"/>
                <a:sym typeface="Calibri"/>
              </a:rPr>
              <a:t>Questions are very similar in style to the year 9 end of module assessments including some translation from French into English</a:t>
            </a:r>
            <a:endParaRPr/>
          </a:p>
          <a:p>
            <a:pPr indent="-228600" lvl="0" marL="228600" rtl="0" algn="l">
              <a:lnSpc>
                <a:spcPct val="70000"/>
              </a:lnSpc>
              <a:spcBef>
                <a:spcPts val="1600"/>
              </a:spcBef>
              <a:spcAft>
                <a:spcPts val="0"/>
              </a:spcAft>
              <a:buClr>
                <a:srgbClr val="C00000"/>
              </a:buClr>
              <a:buSzPts val="2720"/>
              <a:buChar char="•"/>
            </a:pPr>
            <a:r>
              <a:rPr b="1" i="1" lang="en-GB" sz="2720">
                <a:solidFill>
                  <a:srgbClr val="C00000"/>
                </a:solidFill>
                <a:latin typeface="Calibri"/>
                <a:ea typeface="Calibri"/>
                <a:cs typeface="Calibri"/>
                <a:sym typeface="Calibri"/>
              </a:rPr>
              <a:t>Paper 4 – WRITING </a:t>
            </a:r>
            <a:endParaRPr/>
          </a:p>
          <a:p>
            <a:pPr indent="-228600" lvl="1" marL="685800" rtl="0" algn="l">
              <a:lnSpc>
                <a:spcPct val="70000"/>
              </a:lnSpc>
              <a:spcBef>
                <a:spcPts val="1100"/>
              </a:spcBef>
              <a:spcAft>
                <a:spcPts val="0"/>
              </a:spcAft>
              <a:buClr>
                <a:srgbClr val="0B5394"/>
              </a:buClr>
              <a:buSzPts val="2040"/>
              <a:buChar char="•"/>
            </a:pPr>
            <a:r>
              <a:rPr i="1" lang="en-GB" sz="2040">
                <a:solidFill>
                  <a:srgbClr val="0B5394"/>
                </a:solidFill>
                <a:latin typeface="Calibri"/>
                <a:ea typeface="Calibri"/>
                <a:cs typeface="Calibri"/>
                <a:sym typeface="Calibri"/>
              </a:rPr>
              <a:t>A range of writing tasks varying in length between 30 words and 150 words and a translation into French</a:t>
            </a:r>
            <a:endParaRPr/>
          </a:p>
          <a:p>
            <a:pPr indent="-77470" lvl="0" marL="228600" rtl="0" algn="l">
              <a:lnSpc>
                <a:spcPct val="70000"/>
              </a:lnSpc>
              <a:spcBef>
                <a:spcPts val="1600"/>
              </a:spcBef>
              <a:spcAft>
                <a:spcPts val="0"/>
              </a:spcAft>
              <a:buClr>
                <a:schemeClr val="dk1"/>
              </a:buClr>
              <a:buSzPts val="2380"/>
              <a:buNone/>
            </a:pPr>
            <a:r>
              <a:t/>
            </a:r>
            <a:endParaRPr sz="238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1000"/>
                                  </p:stCondLst>
                                  <p:childTnLst>
                                    <p:set>
                                      <p:cBhvr>
                                        <p:cTn dur="1" fill="hold">
                                          <p:stCondLst>
                                            <p:cond delay="0"/>
                                          </p:stCondLst>
                                        </p:cTn>
                                        <p:tgtEl>
                                          <p:spTgt spid="162">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1000"/>
                                  </p:stCondLst>
                                  <p:childTnLst>
                                    <p:set>
                                      <p:cBhvr>
                                        <p:cTn dur="1" fill="hold">
                                          <p:stCondLst>
                                            <p:cond delay="0"/>
                                          </p:stCondLst>
                                        </p:cTn>
                                        <p:tgtEl>
                                          <p:spTgt spid="162">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1000"/>
                                  </p:stCondLst>
                                  <p:childTnLst>
                                    <p:set>
                                      <p:cBhvr>
                                        <p:cTn dur="1" fill="hold">
                                          <p:stCondLst>
                                            <p:cond delay="0"/>
                                          </p:stCondLst>
                                        </p:cTn>
                                        <p:tgtEl>
                                          <p:spTgt spid="162">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1000"/>
                                  </p:stCondLst>
                                  <p:childTnLst>
                                    <p:set>
                                      <p:cBhvr>
                                        <p:cTn dur="1" fill="hold">
                                          <p:stCondLst>
                                            <p:cond delay="0"/>
                                          </p:stCondLst>
                                        </p:cTn>
                                        <p:tgtEl>
                                          <p:spTgt spid="162">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1000"/>
                                  </p:stCondLst>
                                  <p:childTnLst>
                                    <p:set>
                                      <p:cBhvr>
                                        <p:cTn dur="1" fill="hold">
                                          <p:stCondLst>
                                            <p:cond delay="0"/>
                                          </p:stCondLst>
                                        </p:cTn>
                                        <p:tgtEl>
                                          <p:spTgt spid="162">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1000"/>
                                  </p:stCondLst>
                                  <p:childTnLst>
                                    <p:set>
                                      <p:cBhvr>
                                        <p:cTn dur="1" fill="hold">
                                          <p:stCondLst>
                                            <p:cond delay="0"/>
                                          </p:stCondLst>
                                        </p:cTn>
                                        <p:tgtEl>
                                          <p:spTgt spid="162">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1000"/>
                                  </p:stCondLst>
                                  <p:childTnLst>
                                    <p:set>
                                      <p:cBhvr>
                                        <p:cTn dur="1" fill="hold">
                                          <p:stCondLst>
                                            <p:cond delay="0"/>
                                          </p:stCondLst>
                                        </p:cTn>
                                        <p:tgtEl>
                                          <p:spTgt spid="162">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1000"/>
                                  </p:stCondLst>
                                  <p:childTnLst>
                                    <p:set>
                                      <p:cBhvr>
                                        <p:cTn dur="1" fill="hold">
                                          <p:stCondLst>
                                            <p:cond delay="0"/>
                                          </p:stCondLst>
                                        </p:cTn>
                                        <p:tgtEl>
                                          <p:spTgt spid="162">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1000"/>
                                  </p:stCondLst>
                                  <p:childTnLst>
                                    <p:set>
                                      <p:cBhvr>
                                        <p:cTn dur="1" fill="hold">
                                          <p:stCondLst>
                                            <p:cond delay="0"/>
                                          </p:stCondLst>
                                        </p:cTn>
                                        <p:tgtEl>
                                          <p:spTgt spid="162">
                                            <p:txEl>
                                              <p:pRg end="8" st="8"/>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1000"/>
                                  </p:stCondLst>
                                  <p:childTnLst>
                                    <p:set>
                                      <p:cBhvr>
                                        <p:cTn dur="1" fill="hold">
                                          <p:stCondLst>
                                            <p:cond delay="0"/>
                                          </p:stCondLst>
                                        </p:cTn>
                                        <p:tgtEl>
                                          <p:spTgt spid="162">
                                            <p:txEl>
                                              <p:pRg end="9" st="9"/>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Arial"/>
              <a:buNone/>
            </a:pPr>
            <a:r>
              <a:rPr lang="en-GB"/>
              <a:t>Higher or Foundation?</a:t>
            </a:r>
            <a:endParaRPr/>
          </a:p>
        </p:txBody>
      </p:sp>
      <p:sp>
        <p:nvSpPr>
          <p:cNvPr id="168" name="Google Shape;168;p23"/>
          <p:cNvSpPr txBox="1"/>
          <p:nvPr>
            <p:ph idx="1" type="body"/>
          </p:nvPr>
        </p:nvSpPr>
        <p:spPr>
          <a:xfrm>
            <a:off x="838200" y="1825625"/>
            <a:ext cx="7762103" cy="459210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800"/>
              <a:buChar char="•"/>
            </a:pPr>
            <a:r>
              <a:rPr lang="en-GB"/>
              <a:t>Depending on your ability in French you will take either Foundation (grades 1 – 5) or Higher (grades 4 – 9)</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The decision on which tier you will take is made in January of year 11</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You can’t mix and match tiers but can try foundation and higher in the year 10 / year 11 mocks to help you and your teacher decide</a:t>
            </a:r>
            <a:endParaRPr/>
          </a:p>
          <a:p>
            <a:pPr indent="0" lvl="0" marL="0" rtl="0" algn="l">
              <a:lnSpc>
                <a:spcPct val="90000"/>
              </a:lnSpc>
              <a:spcBef>
                <a:spcPts val="1000"/>
              </a:spcBef>
              <a:spcAft>
                <a:spcPts val="0"/>
              </a:spcAft>
              <a:buClr>
                <a:schemeClr val="dk1"/>
              </a:buClr>
              <a:buSzPts val="2800"/>
              <a:buNone/>
            </a:pPr>
            <a:r>
              <a:t/>
            </a:r>
            <a:endParaRPr/>
          </a:p>
        </p:txBody>
      </p:sp>
      <p:pic>
        <p:nvPicPr>
          <p:cNvPr id="169" name="Google Shape;169;p23"/>
          <p:cNvPicPr preferRelativeResize="0"/>
          <p:nvPr/>
        </p:nvPicPr>
        <p:blipFill rotWithShape="1">
          <a:blip r:embed="rId3">
            <a:alphaModFix/>
          </a:blip>
          <a:srcRect b="0" l="0" r="0" t="0"/>
          <a:stretch/>
        </p:blipFill>
        <p:spPr>
          <a:xfrm>
            <a:off x="8788488" y="1825625"/>
            <a:ext cx="3082237" cy="3837229"/>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8">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8">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8">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8">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8">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8">
                                            <p:txEl>
                                              <p:pRg end="5" st="5"/>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24"/>
          <p:cNvSpPr txBox="1"/>
          <p:nvPr>
            <p:ph type="title"/>
          </p:nvPr>
        </p:nvSpPr>
        <p:spPr>
          <a:xfrm>
            <a:off x="423333" y="0"/>
            <a:ext cx="10515600" cy="132556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400"/>
              <a:buFont typeface="Arial"/>
              <a:buNone/>
            </a:pPr>
            <a:r>
              <a:rPr lang="en-GB"/>
              <a:t>What grade am I likely to get?</a:t>
            </a:r>
            <a:endParaRPr/>
          </a:p>
        </p:txBody>
      </p:sp>
      <p:sp>
        <p:nvSpPr>
          <p:cNvPr id="176" name="Google Shape;176;p24"/>
          <p:cNvSpPr txBox="1"/>
          <p:nvPr>
            <p:ph idx="1" type="body"/>
          </p:nvPr>
        </p:nvSpPr>
        <p:spPr>
          <a:xfrm>
            <a:off x="423333" y="1286933"/>
            <a:ext cx="11565467" cy="5571067"/>
          </a:xfrm>
          <a:prstGeom prst="rect">
            <a:avLst/>
          </a:prstGeom>
          <a:noFill/>
          <a:ln>
            <a:noFill/>
          </a:ln>
        </p:spPr>
        <p:txBody>
          <a:bodyPr anchorCtr="0" anchor="t" bIns="45700" lIns="91425" spcFirstLastPara="1" rIns="91425" wrap="square" tIns="45700">
            <a:noAutofit/>
          </a:bodyPr>
          <a:lstStyle/>
          <a:p>
            <a:pPr indent="-228600" lvl="0" marL="228600" rtl="0" algn="l">
              <a:lnSpc>
                <a:spcPct val="80000"/>
              </a:lnSpc>
              <a:spcBef>
                <a:spcPts val="0"/>
              </a:spcBef>
              <a:spcAft>
                <a:spcPts val="0"/>
              </a:spcAft>
              <a:buClr>
                <a:schemeClr val="dk1"/>
              </a:buClr>
              <a:buSzPts val="2800"/>
              <a:buChar char="•"/>
            </a:pPr>
            <a:r>
              <a:rPr lang="en-GB"/>
              <a:t>This will depend on your ability but also on your commitment to the course. In particular if you want to succeed you need to dedicate time to learning vocab every week.</a:t>
            </a:r>
            <a:endParaRPr/>
          </a:p>
          <a:p>
            <a:pPr indent="-228600" lvl="0" marL="228600" rtl="0" algn="l">
              <a:lnSpc>
                <a:spcPct val="80000"/>
              </a:lnSpc>
              <a:spcBef>
                <a:spcPts val="1000"/>
              </a:spcBef>
              <a:spcAft>
                <a:spcPts val="0"/>
              </a:spcAft>
              <a:buClr>
                <a:schemeClr val="dk1"/>
              </a:buClr>
              <a:buSzPts val="2800"/>
              <a:buChar char="•"/>
            </a:pPr>
            <a:r>
              <a:rPr lang="en-GB"/>
              <a:t>Past results show that students at Redborne do extremely well at French:</a:t>
            </a:r>
            <a:endParaRPr/>
          </a:p>
          <a:p>
            <a:pPr indent="-196850" lvl="0" marL="228600" rtl="0" algn="l">
              <a:lnSpc>
                <a:spcPct val="80000"/>
              </a:lnSpc>
              <a:spcBef>
                <a:spcPts val="1000"/>
              </a:spcBef>
              <a:spcAft>
                <a:spcPts val="0"/>
              </a:spcAft>
              <a:buClr>
                <a:schemeClr val="dk1"/>
              </a:buClr>
              <a:buSzPts val="500"/>
              <a:buNone/>
            </a:pPr>
            <a:r>
              <a:t/>
            </a:r>
            <a:endParaRPr sz="500"/>
          </a:p>
          <a:p>
            <a:pPr indent="-228600" lvl="5" marL="2514600" rtl="0" algn="l">
              <a:lnSpc>
                <a:spcPct val="80000"/>
              </a:lnSpc>
              <a:spcBef>
                <a:spcPts val="500"/>
              </a:spcBef>
              <a:spcAft>
                <a:spcPts val="0"/>
              </a:spcAft>
              <a:buClr>
                <a:schemeClr val="dk1"/>
              </a:buClr>
              <a:buSzPts val="2400"/>
              <a:buChar char="•"/>
            </a:pPr>
            <a:r>
              <a:rPr lang="en-GB" sz="2400"/>
              <a:t>2020 	 	- 100% of students achieved grades 9 – 4  </a:t>
            </a:r>
            <a:endParaRPr sz="2400"/>
          </a:p>
          <a:p>
            <a:pPr indent="0" lvl="5" marL="2286000" rtl="0" algn="l">
              <a:lnSpc>
                <a:spcPct val="80000"/>
              </a:lnSpc>
              <a:spcBef>
                <a:spcPts val="500"/>
              </a:spcBef>
              <a:spcAft>
                <a:spcPts val="0"/>
              </a:spcAft>
              <a:buClr>
                <a:schemeClr val="dk1"/>
              </a:buClr>
              <a:buSzPts val="2400"/>
              <a:buNone/>
            </a:pPr>
            <a:r>
              <a:rPr lang="en-GB" sz="2400"/>
              <a:t>		       	- 65% achieved 9 - 7, 88% grades 9 - 5 </a:t>
            </a:r>
            <a:endParaRPr/>
          </a:p>
          <a:p>
            <a:pPr indent="0" lvl="5" marL="2286000" rtl="0" algn="l">
              <a:lnSpc>
                <a:spcPct val="80000"/>
              </a:lnSpc>
              <a:spcBef>
                <a:spcPts val="500"/>
              </a:spcBef>
              <a:spcAft>
                <a:spcPts val="0"/>
              </a:spcAft>
              <a:buClr>
                <a:schemeClr val="dk1"/>
              </a:buClr>
              <a:buSzPts val="2400"/>
              <a:buNone/>
            </a:pPr>
            <a:r>
              <a:t/>
            </a:r>
            <a:endParaRPr sz="2400"/>
          </a:p>
          <a:p>
            <a:pPr indent="-228600" lvl="5" marL="2514600" rtl="0" algn="l">
              <a:lnSpc>
                <a:spcPct val="80000"/>
              </a:lnSpc>
              <a:spcBef>
                <a:spcPts val="500"/>
              </a:spcBef>
              <a:spcAft>
                <a:spcPts val="0"/>
              </a:spcAft>
              <a:buClr>
                <a:schemeClr val="dk1"/>
              </a:buClr>
              <a:buSzPts val="2400"/>
              <a:buChar char="•"/>
            </a:pPr>
            <a:r>
              <a:rPr lang="en-GB" sz="2400"/>
              <a:t>2019 	 	- 97% of students achieved grades 9-4 </a:t>
            </a:r>
            <a:endParaRPr/>
          </a:p>
          <a:p>
            <a:pPr indent="457200" lvl="3" marL="2286000" rtl="0" algn="l">
              <a:lnSpc>
                <a:spcPct val="80000"/>
              </a:lnSpc>
              <a:spcBef>
                <a:spcPts val="500"/>
              </a:spcBef>
              <a:spcAft>
                <a:spcPts val="0"/>
              </a:spcAft>
              <a:buClr>
                <a:schemeClr val="dk1"/>
              </a:buClr>
              <a:buSzPts val="1100"/>
              <a:buNone/>
            </a:pPr>
            <a:r>
              <a:rPr lang="en-GB" sz="1100"/>
              <a:t>			</a:t>
            </a:r>
            <a:r>
              <a:rPr lang="en-GB" sz="2400"/>
              <a:t>- 79% achieved 9 - 5.  64% of students beat their 						indicator grade </a:t>
            </a:r>
            <a:endParaRPr/>
          </a:p>
          <a:p>
            <a:pPr indent="0" lvl="3" marL="1371600" rtl="0" algn="l">
              <a:lnSpc>
                <a:spcPct val="80000"/>
              </a:lnSpc>
              <a:spcBef>
                <a:spcPts val="500"/>
              </a:spcBef>
              <a:spcAft>
                <a:spcPts val="0"/>
              </a:spcAft>
              <a:buClr>
                <a:schemeClr val="dk1"/>
              </a:buClr>
              <a:buSzPts val="2400"/>
              <a:buNone/>
            </a:pPr>
            <a:r>
              <a:t/>
            </a:r>
            <a:endParaRPr sz="2400"/>
          </a:p>
          <a:p>
            <a:pPr indent="-228600" lvl="5" marL="2514600" rtl="0" algn="l">
              <a:lnSpc>
                <a:spcPct val="80000"/>
              </a:lnSpc>
              <a:spcBef>
                <a:spcPts val="500"/>
              </a:spcBef>
              <a:spcAft>
                <a:spcPts val="0"/>
              </a:spcAft>
              <a:buClr>
                <a:schemeClr val="dk1"/>
              </a:buClr>
              <a:buSzPts val="2400"/>
              <a:buChar char="•"/>
            </a:pPr>
            <a:r>
              <a:rPr lang="en-GB" sz="2400"/>
              <a:t>2018      	- 98% of students achieved grades 9-4 </a:t>
            </a:r>
            <a:endParaRPr sz="2400"/>
          </a:p>
          <a:p>
            <a:pPr indent="457200" lvl="5" marL="2743200" rtl="0" algn="l">
              <a:lnSpc>
                <a:spcPct val="80000"/>
              </a:lnSpc>
              <a:spcBef>
                <a:spcPts val="500"/>
              </a:spcBef>
              <a:spcAft>
                <a:spcPts val="0"/>
              </a:spcAft>
              <a:buClr>
                <a:schemeClr val="dk1"/>
              </a:buClr>
              <a:buSzPts val="2400"/>
              <a:buNone/>
            </a:pPr>
            <a:r>
              <a:rPr lang="en-GB" sz="2400"/>
              <a:t>		- 62% achieved 9 - 7, 85% grades 9 - 5 </a:t>
            </a:r>
            <a:endParaRPr sz="24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6">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6">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6">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6">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6">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6">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6">
                                            <p:txEl>
                                              <p:pRg end="6" st="6"/>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6">
                                            <p:txEl>
                                              <p:pRg end="7" st="7"/>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6">
                                            <p:txEl>
                                              <p:pRg end="8" st="8"/>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6">
                                            <p:txEl>
                                              <p:pRg end="9" st="9"/>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6">
                                            <p:txEl>
                                              <p:pRg end="10" st="10"/>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25"/>
          <p:cNvSpPr txBox="1"/>
          <p:nvPr>
            <p:ph type="title"/>
          </p:nvPr>
        </p:nvSpPr>
        <p:spPr>
          <a:xfrm>
            <a:off x="0" y="0"/>
            <a:ext cx="10515600" cy="132556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400"/>
              <a:buFont typeface="Arial"/>
              <a:buNone/>
            </a:pPr>
            <a:r>
              <a:rPr lang="en-GB"/>
              <a:t>Does it get much harder than now?</a:t>
            </a:r>
            <a:endParaRPr/>
          </a:p>
        </p:txBody>
      </p:sp>
      <p:sp>
        <p:nvSpPr>
          <p:cNvPr id="182" name="Google Shape;182;p25"/>
          <p:cNvSpPr txBox="1"/>
          <p:nvPr>
            <p:ph idx="1" type="body"/>
          </p:nvPr>
        </p:nvSpPr>
        <p:spPr>
          <a:xfrm>
            <a:off x="766483" y="1151083"/>
            <a:ext cx="10750014" cy="435133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3000"/>
              <a:buChar char="•"/>
            </a:pPr>
            <a:r>
              <a:rPr lang="en-GB" sz="3000"/>
              <a:t>You have been laying the foundations for the GCSE since you started learning French in year 5.</a:t>
            </a:r>
            <a:endParaRPr/>
          </a:p>
          <a:p>
            <a:pPr indent="-228600" lvl="0" marL="228600" rtl="0" algn="l">
              <a:lnSpc>
                <a:spcPct val="90000"/>
              </a:lnSpc>
              <a:spcBef>
                <a:spcPts val="1000"/>
              </a:spcBef>
              <a:spcAft>
                <a:spcPts val="0"/>
              </a:spcAft>
              <a:buClr>
                <a:schemeClr val="dk1"/>
              </a:buClr>
              <a:buSzPts val="3000"/>
              <a:buChar char="•"/>
            </a:pPr>
            <a:r>
              <a:rPr lang="en-GB" sz="3000"/>
              <a:t>This year a number of the reading and listening exercises you have completed have been taken from GCSE textbooks</a:t>
            </a:r>
            <a:endParaRPr/>
          </a:p>
          <a:p>
            <a:pPr indent="-228600" lvl="0" marL="228600" rtl="0" algn="l">
              <a:lnSpc>
                <a:spcPct val="90000"/>
              </a:lnSpc>
              <a:spcBef>
                <a:spcPts val="1000"/>
              </a:spcBef>
              <a:spcAft>
                <a:spcPts val="0"/>
              </a:spcAft>
              <a:buClr>
                <a:schemeClr val="dk1"/>
              </a:buClr>
              <a:buSzPts val="3000"/>
              <a:buChar char="•"/>
            </a:pPr>
            <a:r>
              <a:rPr lang="en-GB" sz="3000"/>
              <a:t>Some of the assessment tasks have been adapted from GCSE foundation exams.</a:t>
            </a:r>
            <a:endParaRPr/>
          </a:p>
          <a:p>
            <a:pPr indent="-228600" lvl="0" marL="228600" rtl="0" algn="l">
              <a:lnSpc>
                <a:spcPct val="90000"/>
              </a:lnSpc>
              <a:spcBef>
                <a:spcPts val="1000"/>
              </a:spcBef>
              <a:spcAft>
                <a:spcPts val="0"/>
              </a:spcAft>
              <a:buClr>
                <a:schemeClr val="dk1"/>
              </a:buClr>
              <a:buSzPts val="3000"/>
              <a:buChar char="•"/>
            </a:pPr>
            <a:r>
              <a:rPr lang="en-GB" sz="3000"/>
              <a:t>During the GCSE you will revisit topics and expand your vocabulary for these as well as look at new topics such as the world of work and Global dimensions.</a:t>
            </a:r>
            <a:endParaRPr/>
          </a:p>
          <a:p>
            <a:pPr indent="-228600" lvl="0" marL="228600" rtl="0" algn="l">
              <a:lnSpc>
                <a:spcPct val="90000"/>
              </a:lnSpc>
              <a:spcBef>
                <a:spcPts val="1000"/>
              </a:spcBef>
              <a:spcAft>
                <a:spcPts val="0"/>
              </a:spcAft>
              <a:buClr>
                <a:schemeClr val="dk1"/>
              </a:buClr>
              <a:buSzPts val="3000"/>
              <a:buChar char="•"/>
            </a:pPr>
            <a:r>
              <a:rPr lang="en-GB" sz="3000"/>
              <a:t>We recap all of the tenses and grammar, so don’t worry if you missed learning how to form the present tense.</a:t>
            </a:r>
            <a:endParaRPr sz="30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2">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2">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2">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2">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82">
                                            <p:txEl>
                                              <p:pRg end="4" st="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grpSp>
        <p:nvGrpSpPr>
          <p:cNvPr id="188" name="Google Shape;188;p26"/>
          <p:cNvGrpSpPr/>
          <p:nvPr/>
        </p:nvGrpSpPr>
        <p:grpSpPr>
          <a:xfrm>
            <a:off x="-709058" y="-1040960"/>
            <a:ext cx="12822847" cy="8051818"/>
            <a:chOff x="-709058" y="-1040960"/>
            <a:chExt cx="12822847" cy="8051818"/>
          </a:xfrm>
        </p:grpSpPr>
        <p:sp>
          <p:nvSpPr>
            <p:cNvPr id="189" name="Google Shape;189;p26"/>
            <p:cNvSpPr/>
            <p:nvPr/>
          </p:nvSpPr>
          <p:spPr>
            <a:xfrm>
              <a:off x="3658668" y="2341487"/>
              <a:ext cx="3685625" cy="1754326"/>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0" i="0" lang="en-GB" sz="5400" u="none" cap="none" strike="noStrike">
                  <a:solidFill>
                    <a:srgbClr val="000000"/>
                  </a:solidFill>
                  <a:latin typeface="Arial"/>
                  <a:ea typeface="Arial"/>
                  <a:cs typeface="Arial"/>
                  <a:sym typeface="Arial"/>
                </a:rPr>
                <a:t>French trip </a:t>
              </a:r>
              <a:endParaRPr/>
            </a:p>
            <a:p>
              <a:pPr indent="0" lvl="0" marL="0" marR="0" rtl="0" algn="ctr">
                <a:spcBef>
                  <a:spcPts val="0"/>
                </a:spcBef>
                <a:spcAft>
                  <a:spcPts val="0"/>
                </a:spcAft>
                <a:buNone/>
              </a:pPr>
              <a:r>
                <a:rPr b="0" i="0" lang="en-GB" sz="5400" u="none" cap="none" strike="noStrike">
                  <a:solidFill>
                    <a:srgbClr val="000000"/>
                  </a:solidFill>
                  <a:latin typeface="Arial"/>
                  <a:ea typeface="Arial"/>
                  <a:cs typeface="Arial"/>
                  <a:sym typeface="Arial"/>
                </a:rPr>
                <a:t>to Rouen</a:t>
              </a:r>
              <a:endParaRPr/>
            </a:p>
          </p:txBody>
        </p:sp>
        <p:grpSp>
          <p:nvGrpSpPr>
            <p:cNvPr id="190" name="Google Shape;190;p26"/>
            <p:cNvGrpSpPr/>
            <p:nvPr/>
          </p:nvGrpSpPr>
          <p:grpSpPr>
            <a:xfrm rot="1911672">
              <a:off x="-136895" y="-219643"/>
              <a:ext cx="4061540" cy="3327152"/>
              <a:chOff x="-27408" y="-201623"/>
              <a:chExt cx="4061540" cy="3327152"/>
            </a:xfrm>
          </p:grpSpPr>
          <p:pic>
            <p:nvPicPr>
              <p:cNvPr id="191" name="Google Shape;191;p26"/>
              <p:cNvPicPr preferRelativeResize="0"/>
              <p:nvPr/>
            </p:nvPicPr>
            <p:blipFill rotWithShape="1">
              <a:blip r:embed="rId3">
                <a:alphaModFix/>
              </a:blip>
              <a:srcRect b="0" l="0" r="0" t="0"/>
              <a:stretch/>
            </p:blipFill>
            <p:spPr>
              <a:xfrm rot="-1467308">
                <a:off x="238569" y="437015"/>
                <a:ext cx="3529586" cy="2049875"/>
              </a:xfrm>
              <a:prstGeom prst="rect">
                <a:avLst/>
              </a:prstGeom>
              <a:noFill/>
              <a:ln>
                <a:noFill/>
              </a:ln>
            </p:spPr>
          </p:pic>
          <p:sp>
            <p:nvSpPr>
              <p:cNvPr id="192" name="Google Shape;192;p26"/>
              <p:cNvSpPr txBox="1"/>
              <p:nvPr/>
            </p:nvSpPr>
            <p:spPr>
              <a:xfrm rot="-1911672">
                <a:off x="506895" y="827096"/>
                <a:ext cx="2859110" cy="92333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GB" sz="1800" u="none" cap="none" strike="noStrike">
                    <a:solidFill>
                      <a:srgbClr val="FFFFFF"/>
                    </a:solidFill>
                    <a:latin typeface="Arial"/>
                    <a:ea typeface="Arial"/>
                    <a:cs typeface="Arial"/>
                    <a:sym typeface="Arial"/>
                  </a:rPr>
                  <a:t>I enjoyed the free time the most as it enabled me to converse with the locals</a:t>
                </a:r>
                <a:endParaRPr sz="1800">
                  <a:solidFill>
                    <a:srgbClr val="FFFFFF"/>
                  </a:solidFill>
                  <a:latin typeface="Arial"/>
                  <a:ea typeface="Arial"/>
                  <a:cs typeface="Arial"/>
                  <a:sym typeface="Arial"/>
                </a:endParaRPr>
              </a:p>
            </p:txBody>
          </p:sp>
        </p:grpSp>
        <p:grpSp>
          <p:nvGrpSpPr>
            <p:cNvPr id="193" name="Google Shape;193;p26"/>
            <p:cNvGrpSpPr/>
            <p:nvPr/>
          </p:nvGrpSpPr>
          <p:grpSpPr>
            <a:xfrm>
              <a:off x="4362535" y="228550"/>
              <a:ext cx="3467640" cy="2013899"/>
              <a:chOff x="4362535" y="228550"/>
              <a:chExt cx="3467640" cy="2013899"/>
            </a:xfrm>
          </p:grpSpPr>
          <p:pic>
            <p:nvPicPr>
              <p:cNvPr id="194" name="Google Shape;194;p26"/>
              <p:cNvPicPr preferRelativeResize="0"/>
              <p:nvPr/>
            </p:nvPicPr>
            <p:blipFill rotWithShape="1">
              <a:blip r:embed="rId3">
                <a:alphaModFix/>
              </a:blip>
              <a:srcRect b="0" l="0" r="0" t="0"/>
              <a:stretch/>
            </p:blipFill>
            <p:spPr>
              <a:xfrm>
                <a:off x="4362535" y="228550"/>
                <a:ext cx="3467640" cy="2013899"/>
              </a:xfrm>
              <a:prstGeom prst="rect">
                <a:avLst/>
              </a:prstGeom>
              <a:noFill/>
              <a:ln>
                <a:noFill/>
              </a:ln>
            </p:spPr>
          </p:pic>
          <p:sp>
            <p:nvSpPr>
              <p:cNvPr id="195" name="Google Shape;195;p26"/>
              <p:cNvSpPr txBox="1"/>
              <p:nvPr/>
            </p:nvSpPr>
            <p:spPr>
              <a:xfrm>
                <a:off x="4773541" y="504941"/>
                <a:ext cx="2768958" cy="1200329"/>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1800">
                    <a:solidFill>
                      <a:srgbClr val="FFFFFF"/>
                    </a:solidFill>
                    <a:latin typeface="Arial"/>
                    <a:ea typeface="Arial"/>
                    <a:cs typeface="Arial"/>
                    <a:sym typeface="Arial"/>
                  </a:rPr>
                  <a:t>I would recommend this trip as it helps build your confidence in speaking French.</a:t>
                </a:r>
                <a:endParaRPr sz="1800">
                  <a:solidFill>
                    <a:srgbClr val="FFFFFF"/>
                  </a:solidFill>
                  <a:latin typeface="Arial"/>
                  <a:ea typeface="Arial"/>
                  <a:cs typeface="Arial"/>
                  <a:sym typeface="Arial"/>
                </a:endParaRPr>
              </a:p>
            </p:txBody>
          </p:sp>
        </p:grpSp>
        <p:grpSp>
          <p:nvGrpSpPr>
            <p:cNvPr id="196" name="Google Shape;196;p26"/>
            <p:cNvGrpSpPr/>
            <p:nvPr/>
          </p:nvGrpSpPr>
          <p:grpSpPr>
            <a:xfrm>
              <a:off x="8309315" y="598091"/>
              <a:ext cx="3454385" cy="2006201"/>
              <a:chOff x="8309315" y="598091"/>
              <a:chExt cx="3454385" cy="2006201"/>
            </a:xfrm>
          </p:grpSpPr>
          <p:pic>
            <p:nvPicPr>
              <p:cNvPr id="197" name="Google Shape;197;p26"/>
              <p:cNvPicPr preferRelativeResize="0"/>
              <p:nvPr/>
            </p:nvPicPr>
            <p:blipFill rotWithShape="1">
              <a:blip r:embed="rId3">
                <a:alphaModFix/>
              </a:blip>
              <a:srcRect b="0" l="0" r="0" t="0"/>
              <a:stretch/>
            </p:blipFill>
            <p:spPr>
              <a:xfrm>
                <a:off x="8309315" y="598091"/>
                <a:ext cx="3454385" cy="2006201"/>
              </a:xfrm>
              <a:prstGeom prst="rect">
                <a:avLst/>
              </a:prstGeom>
              <a:noFill/>
              <a:ln>
                <a:noFill/>
              </a:ln>
            </p:spPr>
          </p:pic>
          <p:sp>
            <p:nvSpPr>
              <p:cNvPr id="198" name="Google Shape;198;p26"/>
              <p:cNvSpPr txBox="1"/>
              <p:nvPr/>
            </p:nvSpPr>
            <p:spPr>
              <a:xfrm>
                <a:off x="8680361" y="1117111"/>
                <a:ext cx="2962141" cy="64633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1800">
                    <a:solidFill>
                      <a:srgbClr val="FFFFFF"/>
                    </a:solidFill>
                    <a:latin typeface="Arial"/>
                    <a:ea typeface="Arial"/>
                    <a:cs typeface="Arial"/>
                    <a:sym typeface="Arial"/>
                  </a:rPr>
                  <a:t>I am now happier to speak French.</a:t>
                </a:r>
                <a:endParaRPr sz="1800">
                  <a:solidFill>
                    <a:srgbClr val="FFFFFF"/>
                  </a:solidFill>
                  <a:latin typeface="Arial"/>
                  <a:ea typeface="Arial"/>
                  <a:cs typeface="Arial"/>
                  <a:sym typeface="Arial"/>
                </a:endParaRPr>
              </a:p>
            </p:txBody>
          </p:sp>
        </p:grpSp>
        <p:grpSp>
          <p:nvGrpSpPr>
            <p:cNvPr id="199" name="Google Shape;199;p26"/>
            <p:cNvGrpSpPr/>
            <p:nvPr/>
          </p:nvGrpSpPr>
          <p:grpSpPr>
            <a:xfrm>
              <a:off x="78628" y="4374596"/>
              <a:ext cx="3170195" cy="1841152"/>
              <a:chOff x="78628" y="4374596"/>
              <a:chExt cx="3170195" cy="1841152"/>
            </a:xfrm>
          </p:grpSpPr>
          <p:pic>
            <p:nvPicPr>
              <p:cNvPr id="200" name="Google Shape;200;p26"/>
              <p:cNvPicPr preferRelativeResize="0"/>
              <p:nvPr/>
            </p:nvPicPr>
            <p:blipFill rotWithShape="1">
              <a:blip r:embed="rId3">
                <a:alphaModFix/>
              </a:blip>
              <a:srcRect b="0" l="0" r="0" t="0"/>
              <a:stretch/>
            </p:blipFill>
            <p:spPr>
              <a:xfrm>
                <a:off x="78628" y="4374596"/>
                <a:ext cx="3170195" cy="1841152"/>
              </a:xfrm>
              <a:prstGeom prst="rect">
                <a:avLst/>
              </a:prstGeom>
              <a:noFill/>
              <a:ln>
                <a:noFill/>
              </a:ln>
            </p:spPr>
          </p:pic>
          <p:sp>
            <p:nvSpPr>
              <p:cNvPr id="201" name="Google Shape;201;p26"/>
              <p:cNvSpPr txBox="1"/>
              <p:nvPr/>
            </p:nvSpPr>
            <p:spPr>
              <a:xfrm>
                <a:off x="431247" y="4777874"/>
                <a:ext cx="2333684" cy="64633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1800">
                    <a:solidFill>
                      <a:srgbClr val="FFFFFF"/>
                    </a:solidFill>
                    <a:latin typeface="Arial"/>
                    <a:ea typeface="Arial"/>
                    <a:cs typeface="Arial"/>
                    <a:sym typeface="Arial"/>
                  </a:rPr>
                  <a:t>The families were so nice and helpful.</a:t>
                </a:r>
                <a:endParaRPr sz="1800">
                  <a:solidFill>
                    <a:srgbClr val="FFFFFF"/>
                  </a:solidFill>
                  <a:latin typeface="Arial"/>
                  <a:ea typeface="Arial"/>
                  <a:cs typeface="Arial"/>
                  <a:sym typeface="Arial"/>
                </a:endParaRPr>
              </a:p>
            </p:txBody>
          </p:sp>
        </p:grpSp>
        <p:grpSp>
          <p:nvGrpSpPr>
            <p:cNvPr id="202" name="Google Shape;202;p26"/>
            <p:cNvGrpSpPr/>
            <p:nvPr/>
          </p:nvGrpSpPr>
          <p:grpSpPr>
            <a:xfrm>
              <a:off x="3635588" y="4415837"/>
              <a:ext cx="3460868" cy="1758673"/>
              <a:chOff x="3635588" y="4415837"/>
              <a:chExt cx="3460868" cy="1758673"/>
            </a:xfrm>
          </p:grpSpPr>
          <p:sp>
            <p:nvSpPr>
              <p:cNvPr id="203" name="Google Shape;203;p26"/>
              <p:cNvSpPr/>
              <p:nvPr/>
            </p:nvSpPr>
            <p:spPr>
              <a:xfrm>
                <a:off x="3635588" y="4415837"/>
                <a:ext cx="3460868" cy="1758673"/>
              </a:xfrm>
              <a:prstGeom prst="cloudCallout">
                <a:avLst>
                  <a:gd fmla="val -20833" name="adj1"/>
                  <a:gd fmla="val 62500" name="adj2"/>
                </a:avLst>
              </a:prstGeom>
              <a:solidFill>
                <a:schemeClr val="accent1"/>
              </a:solidFill>
              <a:ln cap="flat" cmpd="sng" w="12700">
                <a:solidFill>
                  <a:srgbClr val="0A519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Arial"/>
                  <a:ea typeface="Arial"/>
                  <a:cs typeface="Arial"/>
                  <a:sym typeface="Arial"/>
                </a:endParaRPr>
              </a:p>
            </p:txBody>
          </p:sp>
          <p:sp>
            <p:nvSpPr>
              <p:cNvPr id="204" name="Google Shape;204;p26"/>
              <p:cNvSpPr txBox="1"/>
              <p:nvPr/>
            </p:nvSpPr>
            <p:spPr>
              <a:xfrm>
                <a:off x="4071695" y="4849356"/>
                <a:ext cx="2588653" cy="92333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1800">
                    <a:solidFill>
                      <a:srgbClr val="FFFFFF"/>
                    </a:solidFill>
                    <a:latin typeface="Arial"/>
                    <a:ea typeface="Arial"/>
                    <a:cs typeface="Arial"/>
                    <a:sym typeface="Arial"/>
                  </a:rPr>
                  <a:t>I got to discover lots of interesting French culture.</a:t>
                </a:r>
                <a:endParaRPr sz="1800">
                  <a:solidFill>
                    <a:srgbClr val="FFFFFF"/>
                  </a:solidFill>
                  <a:latin typeface="Arial"/>
                  <a:ea typeface="Arial"/>
                  <a:cs typeface="Arial"/>
                  <a:sym typeface="Arial"/>
                </a:endParaRPr>
              </a:p>
            </p:txBody>
          </p:sp>
        </p:grpSp>
        <p:grpSp>
          <p:nvGrpSpPr>
            <p:cNvPr id="205" name="Google Shape;205;p26"/>
            <p:cNvGrpSpPr/>
            <p:nvPr/>
          </p:nvGrpSpPr>
          <p:grpSpPr>
            <a:xfrm>
              <a:off x="7830176" y="4074639"/>
              <a:ext cx="4060175" cy="2936218"/>
              <a:chOff x="7830176" y="4074639"/>
              <a:chExt cx="4060175" cy="2936218"/>
            </a:xfrm>
          </p:grpSpPr>
          <p:pic>
            <p:nvPicPr>
              <p:cNvPr id="206" name="Google Shape;206;p26"/>
              <p:cNvPicPr preferRelativeResize="0"/>
              <p:nvPr/>
            </p:nvPicPr>
            <p:blipFill rotWithShape="1">
              <a:blip r:embed="rId3">
                <a:alphaModFix/>
              </a:blip>
              <a:srcRect b="0" l="0" r="0" t="0"/>
              <a:stretch/>
            </p:blipFill>
            <p:spPr>
              <a:xfrm rot="827686">
                <a:off x="8030758" y="4480228"/>
                <a:ext cx="3659010" cy="2125041"/>
              </a:xfrm>
              <a:prstGeom prst="rect">
                <a:avLst/>
              </a:prstGeom>
              <a:noFill/>
              <a:ln>
                <a:noFill/>
              </a:ln>
            </p:spPr>
          </p:pic>
          <p:sp>
            <p:nvSpPr>
              <p:cNvPr id="207" name="Google Shape;207;p26"/>
              <p:cNvSpPr txBox="1"/>
              <p:nvPr/>
            </p:nvSpPr>
            <p:spPr>
              <a:xfrm>
                <a:off x="8680361" y="4833508"/>
                <a:ext cx="2575775" cy="92333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1800">
                    <a:solidFill>
                      <a:srgbClr val="FFFFFF"/>
                    </a:solidFill>
                    <a:latin typeface="Arial"/>
                    <a:ea typeface="Arial"/>
                    <a:cs typeface="Arial"/>
                    <a:sym typeface="Arial"/>
                  </a:rPr>
                  <a:t>You truly immerse yourself into the French lifestyle.</a:t>
                </a:r>
                <a:endParaRPr/>
              </a:p>
            </p:txBody>
          </p:sp>
        </p:grpSp>
        <p:pic>
          <p:nvPicPr>
            <p:cNvPr descr="Image result for rouen centre" id="208" name="Google Shape;208;p26"/>
            <p:cNvPicPr preferRelativeResize="0"/>
            <p:nvPr/>
          </p:nvPicPr>
          <p:blipFill rotWithShape="1">
            <a:blip r:embed="rId4">
              <a:alphaModFix/>
            </a:blip>
            <a:srcRect b="0" l="0" r="0" t="0"/>
            <a:stretch/>
          </p:blipFill>
          <p:spPr>
            <a:xfrm>
              <a:off x="1024724" y="2468870"/>
              <a:ext cx="2298843" cy="1722913"/>
            </a:xfrm>
            <a:prstGeom prst="rect">
              <a:avLst/>
            </a:prstGeom>
            <a:noFill/>
            <a:ln>
              <a:noFill/>
            </a:ln>
          </p:spPr>
        </p:pic>
        <p:pic>
          <p:nvPicPr>
            <p:cNvPr descr="Related image" id="209" name="Google Shape;209;p26"/>
            <p:cNvPicPr preferRelativeResize="0"/>
            <p:nvPr/>
          </p:nvPicPr>
          <p:blipFill rotWithShape="1">
            <a:blip r:embed="rId5">
              <a:alphaModFix/>
            </a:blip>
            <a:srcRect b="0" l="0" r="0" t="20286"/>
            <a:stretch/>
          </p:blipFill>
          <p:spPr>
            <a:xfrm>
              <a:off x="7512490" y="2724707"/>
              <a:ext cx="4601299" cy="1529774"/>
            </a:xfrm>
            <a:prstGeom prst="rect">
              <a:avLst/>
            </a:prstGeom>
            <a:noFill/>
            <a:ln>
              <a:noFill/>
            </a:ln>
          </p:spPr>
        </p:pic>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pic>
        <p:nvPicPr>
          <p:cNvPr id="215" name="Google Shape;215;p27"/>
          <p:cNvPicPr preferRelativeResize="0"/>
          <p:nvPr/>
        </p:nvPicPr>
        <p:blipFill rotWithShape="1">
          <a:blip r:embed="rId3">
            <a:alphaModFix/>
          </a:blip>
          <a:srcRect b="0" l="0" r="0" t="0"/>
          <a:stretch/>
        </p:blipFill>
        <p:spPr>
          <a:xfrm>
            <a:off x="1607904" y="62928"/>
            <a:ext cx="8976192" cy="6732145"/>
          </a:xfrm>
          <a:prstGeom prst="rect">
            <a:avLst/>
          </a:prstGeom>
          <a:noFill/>
          <a:ln>
            <a:noFill/>
          </a:ln>
        </p:spPr>
      </p:pic>
      <p:pic>
        <p:nvPicPr>
          <p:cNvPr id="216" name="Google Shape;216;p27"/>
          <p:cNvPicPr preferRelativeResize="0"/>
          <p:nvPr/>
        </p:nvPicPr>
        <p:blipFill rotWithShape="1">
          <a:blip r:embed="rId4">
            <a:alphaModFix/>
          </a:blip>
          <a:srcRect b="0" l="0" r="0" t="0"/>
          <a:stretch/>
        </p:blipFill>
        <p:spPr>
          <a:xfrm>
            <a:off x="4362820" y="347792"/>
            <a:ext cx="3466360" cy="6162417"/>
          </a:xfrm>
          <a:prstGeom prst="rect">
            <a:avLst/>
          </a:prstGeom>
          <a:noFill/>
          <a:ln>
            <a:noFill/>
          </a:ln>
        </p:spPr>
      </p:pic>
      <p:pic>
        <p:nvPicPr>
          <p:cNvPr id="217" name="Google Shape;217;p27"/>
          <p:cNvPicPr preferRelativeResize="0"/>
          <p:nvPr/>
        </p:nvPicPr>
        <p:blipFill rotWithShape="1">
          <a:blip r:embed="rId5">
            <a:alphaModFix/>
          </a:blip>
          <a:srcRect b="0" l="0" r="0" t="0"/>
          <a:stretch/>
        </p:blipFill>
        <p:spPr>
          <a:xfrm>
            <a:off x="3545761" y="28684"/>
            <a:ext cx="5100478" cy="6800632"/>
          </a:xfrm>
          <a:prstGeom prst="rect">
            <a:avLst/>
          </a:prstGeom>
          <a:noFill/>
          <a:ln>
            <a:noFill/>
          </a:ln>
        </p:spPr>
      </p:pic>
      <p:pic>
        <p:nvPicPr>
          <p:cNvPr id="218" name="Google Shape;218;p27"/>
          <p:cNvPicPr preferRelativeResize="0"/>
          <p:nvPr/>
        </p:nvPicPr>
        <p:blipFill rotWithShape="1">
          <a:blip r:embed="rId6">
            <a:alphaModFix/>
          </a:blip>
          <a:srcRect b="0" l="0" r="0" t="0"/>
          <a:stretch/>
        </p:blipFill>
        <p:spPr>
          <a:xfrm>
            <a:off x="1655826" y="98869"/>
            <a:ext cx="8880349" cy="6660263"/>
          </a:xfrm>
          <a:prstGeom prst="rect">
            <a:avLst/>
          </a:prstGeom>
          <a:noFill/>
          <a:ln>
            <a:noFill/>
          </a:ln>
        </p:spPr>
      </p:pic>
      <p:pic>
        <p:nvPicPr>
          <p:cNvPr id="219" name="Google Shape;219;p27"/>
          <p:cNvPicPr preferRelativeResize="0"/>
          <p:nvPr/>
        </p:nvPicPr>
        <p:blipFill rotWithShape="1">
          <a:blip r:embed="rId7">
            <a:alphaModFix/>
          </a:blip>
          <a:srcRect b="0" l="0" r="0" t="0"/>
          <a:stretch/>
        </p:blipFill>
        <p:spPr>
          <a:xfrm>
            <a:off x="603555" y="339500"/>
            <a:ext cx="10984890" cy="6179001"/>
          </a:xfrm>
          <a:prstGeom prst="rect">
            <a:avLst/>
          </a:prstGeom>
          <a:noFill/>
          <a:ln>
            <a:noFill/>
          </a:ln>
        </p:spPr>
      </p:pic>
      <p:pic>
        <p:nvPicPr>
          <p:cNvPr id="220" name="Google Shape;220;p27"/>
          <p:cNvPicPr preferRelativeResize="0"/>
          <p:nvPr/>
        </p:nvPicPr>
        <p:blipFill rotWithShape="1">
          <a:blip r:embed="rId8">
            <a:alphaModFix/>
          </a:blip>
          <a:srcRect b="0" l="0" r="0" t="0"/>
          <a:stretch/>
        </p:blipFill>
        <p:spPr>
          <a:xfrm>
            <a:off x="735419" y="413673"/>
            <a:ext cx="10721163" cy="6030655"/>
          </a:xfrm>
          <a:prstGeom prst="rect">
            <a:avLst/>
          </a:prstGeom>
          <a:noFill/>
          <a:ln>
            <a:noFill/>
          </a:ln>
        </p:spPr>
      </p:pic>
      <p:pic>
        <p:nvPicPr>
          <p:cNvPr id="221" name="Google Shape;221;p27"/>
          <p:cNvPicPr preferRelativeResize="0"/>
          <p:nvPr/>
        </p:nvPicPr>
        <p:blipFill rotWithShape="1">
          <a:blip r:embed="rId9">
            <a:alphaModFix/>
          </a:blip>
          <a:srcRect b="0" l="0" r="0" t="0"/>
          <a:stretch/>
        </p:blipFill>
        <p:spPr>
          <a:xfrm>
            <a:off x="1841784" y="238337"/>
            <a:ext cx="8508433" cy="6381326"/>
          </a:xfrm>
          <a:prstGeom prst="rect">
            <a:avLst/>
          </a:prstGeom>
          <a:noFill/>
          <a:ln>
            <a:noFill/>
          </a:ln>
        </p:spPr>
      </p:pic>
      <p:pic>
        <p:nvPicPr>
          <p:cNvPr id="222" name="Google Shape;222;p27"/>
          <p:cNvPicPr preferRelativeResize="0"/>
          <p:nvPr/>
        </p:nvPicPr>
        <p:blipFill rotWithShape="1">
          <a:blip r:embed="rId10">
            <a:alphaModFix/>
          </a:blip>
          <a:srcRect b="0" l="0" r="0" t="0"/>
          <a:stretch/>
        </p:blipFill>
        <p:spPr>
          <a:xfrm>
            <a:off x="4267778" y="178827"/>
            <a:ext cx="3656444" cy="6500347"/>
          </a:xfrm>
          <a:prstGeom prst="rect">
            <a:avLst/>
          </a:prstGeom>
          <a:noFill/>
          <a:ln>
            <a:noFill/>
          </a:ln>
        </p:spPr>
      </p:pic>
      <p:pic>
        <p:nvPicPr>
          <p:cNvPr id="223" name="Google Shape;223;p27"/>
          <p:cNvPicPr preferRelativeResize="0"/>
          <p:nvPr/>
        </p:nvPicPr>
        <p:blipFill rotWithShape="1">
          <a:blip r:embed="rId11">
            <a:alphaModFix/>
          </a:blip>
          <a:srcRect b="0" l="0" r="0" t="0"/>
          <a:stretch/>
        </p:blipFill>
        <p:spPr>
          <a:xfrm>
            <a:off x="1720520" y="147389"/>
            <a:ext cx="8750961" cy="656322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 presetSubtype="0">
                                  <p:stCondLst>
                                    <p:cond delay="0"/>
                                  </p:stCondLst>
                                  <p:childTnLst>
                                    <p:set>
                                      <p:cBhvr>
                                        <p:cTn dur="1" fill="hold">
                                          <p:stCondLst>
                                            <p:cond delay="0"/>
                                          </p:stCondLst>
                                        </p:cTn>
                                        <p:tgtEl>
                                          <p:spTgt spid="215"/>
                                        </p:tgtEl>
                                        <p:attrNameLst>
                                          <p:attrName>style.visibility</p:attrName>
                                        </p:attrNameLst>
                                      </p:cBhvr>
                                      <p:to>
                                        <p:strVal val="visible"/>
                                      </p:to>
                                    </p:set>
                                  </p:childTnLst>
                                </p:cTn>
                              </p:par>
                              <p:par>
                                <p:cTn fill="hold" nodeType="withEffect" presetClass="exit" presetID="1" presetSubtype="0">
                                  <p:stCondLst>
                                    <p:cond delay="2000"/>
                                  </p:stCondLst>
                                  <p:childTnLst>
                                    <p:set>
                                      <p:cBhvr>
                                        <p:cTn dur="1" fill="hold">
                                          <p:stCondLst>
                                            <p:cond delay="1"/>
                                          </p:stCondLst>
                                        </p:cTn>
                                        <p:tgtEl>
                                          <p:spTgt spid="215"/>
                                        </p:tgtEl>
                                        <p:attrNameLst>
                                          <p:attrName>style.visibility</p:attrName>
                                        </p:attrNameLst>
                                      </p:cBhvr>
                                      <p:to>
                                        <p:strVal val="hidden"/>
                                      </p:to>
                                    </p:set>
                                  </p:childTnLst>
                                </p:cTn>
                              </p:par>
                              <p:par>
                                <p:cTn fill="hold" nodeType="withEffect" presetClass="entr" presetID="1" presetSubtype="0">
                                  <p:stCondLst>
                                    <p:cond delay="2000"/>
                                  </p:stCondLst>
                                  <p:childTnLst>
                                    <p:set>
                                      <p:cBhvr>
                                        <p:cTn dur="1" fill="hold">
                                          <p:stCondLst>
                                            <p:cond delay="0"/>
                                          </p:stCondLst>
                                        </p:cTn>
                                        <p:tgtEl>
                                          <p:spTgt spid="222"/>
                                        </p:tgtEl>
                                        <p:attrNameLst>
                                          <p:attrName>style.visibility</p:attrName>
                                        </p:attrNameLst>
                                      </p:cBhvr>
                                      <p:to>
                                        <p:strVal val="visible"/>
                                      </p:to>
                                    </p:set>
                                  </p:childTnLst>
                                </p:cTn>
                              </p:par>
                            </p:childTnLst>
                          </p:cTn>
                        </p:par>
                        <p:par>
                          <p:cTn fill="hold">
                            <p:stCondLst>
                              <p:cond delay="1"/>
                            </p:stCondLst>
                            <p:childTnLst>
                              <p:par>
                                <p:cTn fill="hold" nodeType="afterEffect" presetClass="exit" presetID="1" presetSubtype="0">
                                  <p:stCondLst>
                                    <p:cond delay="2000"/>
                                  </p:stCondLst>
                                  <p:childTnLst>
                                    <p:set>
                                      <p:cBhvr>
                                        <p:cTn dur="1" fill="hold">
                                          <p:stCondLst>
                                            <p:cond delay="1"/>
                                          </p:stCondLst>
                                        </p:cTn>
                                        <p:tgtEl>
                                          <p:spTgt spid="222"/>
                                        </p:tgtEl>
                                        <p:attrNameLst>
                                          <p:attrName>style.visibility</p:attrName>
                                        </p:attrNameLst>
                                      </p:cBhvr>
                                      <p:to>
                                        <p:strVal val="hidden"/>
                                      </p:to>
                                    </p:set>
                                  </p:childTnLst>
                                </p:cTn>
                              </p:par>
                              <p:par>
                                <p:cTn fill="hold" nodeType="withEffect" presetClass="entr" presetID="1" presetSubtype="0">
                                  <p:stCondLst>
                                    <p:cond delay="2000"/>
                                  </p:stCondLst>
                                  <p:childTnLst>
                                    <p:set>
                                      <p:cBhvr>
                                        <p:cTn dur="1" fill="hold">
                                          <p:stCondLst>
                                            <p:cond delay="0"/>
                                          </p:stCondLst>
                                        </p:cTn>
                                        <p:tgtEl>
                                          <p:spTgt spid="216"/>
                                        </p:tgtEl>
                                        <p:attrNameLst>
                                          <p:attrName>style.visibility</p:attrName>
                                        </p:attrNameLst>
                                      </p:cBhvr>
                                      <p:to>
                                        <p:strVal val="visible"/>
                                      </p:to>
                                    </p:set>
                                  </p:childTnLst>
                                </p:cTn>
                              </p:par>
                            </p:childTnLst>
                          </p:cTn>
                        </p:par>
                        <p:par>
                          <p:cTn fill="hold">
                            <p:stCondLst>
                              <p:cond delay="2"/>
                            </p:stCondLst>
                            <p:childTnLst>
                              <p:par>
                                <p:cTn fill="hold" nodeType="afterEffect" presetClass="exit" presetID="1" presetSubtype="0">
                                  <p:stCondLst>
                                    <p:cond delay="2000"/>
                                  </p:stCondLst>
                                  <p:childTnLst>
                                    <p:set>
                                      <p:cBhvr>
                                        <p:cTn dur="1" fill="hold">
                                          <p:stCondLst>
                                            <p:cond delay="1"/>
                                          </p:stCondLst>
                                        </p:cTn>
                                        <p:tgtEl>
                                          <p:spTgt spid="216"/>
                                        </p:tgtEl>
                                        <p:attrNameLst>
                                          <p:attrName>style.visibility</p:attrName>
                                        </p:attrNameLst>
                                      </p:cBhvr>
                                      <p:to>
                                        <p:strVal val="hidden"/>
                                      </p:to>
                                    </p:set>
                                  </p:childTnLst>
                                </p:cTn>
                              </p:par>
                              <p:par>
                                <p:cTn fill="hold" nodeType="withEffect" presetClass="entr" presetID="1" presetSubtype="0">
                                  <p:stCondLst>
                                    <p:cond delay="2000"/>
                                  </p:stCondLst>
                                  <p:childTnLst>
                                    <p:set>
                                      <p:cBhvr>
                                        <p:cTn dur="1" fill="hold">
                                          <p:stCondLst>
                                            <p:cond delay="0"/>
                                          </p:stCondLst>
                                        </p:cTn>
                                        <p:tgtEl>
                                          <p:spTgt spid="223"/>
                                        </p:tgtEl>
                                        <p:attrNameLst>
                                          <p:attrName>style.visibility</p:attrName>
                                        </p:attrNameLst>
                                      </p:cBhvr>
                                      <p:to>
                                        <p:strVal val="visible"/>
                                      </p:to>
                                    </p:set>
                                  </p:childTnLst>
                                </p:cTn>
                              </p:par>
                            </p:childTnLst>
                          </p:cTn>
                        </p:par>
                        <p:par>
                          <p:cTn fill="hold">
                            <p:stCondLst>
                              <p:cond delay="3"/>
                            </p:stCondLst>
                            <p:childTnLst>
                              <p:par>
                                <p:cTn fill="hold" nodeType="afterEffect" presetClass="exit" presetID="1" presetSubtype="0">
                                  <p:stCondLst>
                                    <p:cond delay="2000"/>
                                  </p:stCondLst>
                                  <p:childTnLst>
                                    <p:set>
                                      <p:cBhvr>
                                        <p:cTn dur="1" fill="hold">
                                          <p:stCondLst>
                                            <p:cond delay="1"/>
                                          </p:stCondLst>
                                        </p:cTn>
                                        <p:tgtEl>
                                          <p:spTgt spid="223"/>
                                        </p:tgtEl>
                                        <p:attrNameLst>
                                          <p:attrName>style.visibility</p:attrName>
                                        </p:attrNameLst>
                                      </p:cBhvr>
                                      <p:to>
                                        <p:strVal val="hidden"/>
                                      </p:to>
                                    </p:set>
                                  </p:childTnLst>
                                </p:cTn>
                              </p:par>
                              <p:par>
                                <p:cTn fill="hold" nodeType="withEffect" presetClass="entr" presetID="1" presetSubtype="0">
                                  <p:stCondLst>
                                    <p:cond delay="2000"/>
                                  </p:stCondLst>
                                  <p:childTnLst>
                                    <p:set>
                                      <p:cBhvr>
                                        <p:cTn dur="1" fill="hold">
                                          <p:stCondLst>
                                            <p:cond delay="0"/>
                                          </p:stCondLst>
                                        </p:cTn>
                                        <p:tgtEl>
                                          <p:spTgt spid="217"/>
                                        </p:tgtEl>
                                        <p:attrNameLst>
                                          <p:attrName>style.visibility</p:attrName>
                                        </p:attrNameLst>
                                      </p:cBhvr>
                                      <p:to>
                                        <p:strVal val="visible"/>
                                      </p:to>
                                    </p:set>
                                  </p:childTnLst>
                                </p:cTn>
                              </p:par>
                            </p:childTnLst>
                          </p:cTn>
                        </p:par>
                        <p:par>
                          <p:cTn fill="hold">
                            <p:stCondLst>
                              <p:cond delay="4"/>
                            </p:stCondLst>
                            <p:childTnLst>
                              <p:par>
                                <p:cTn fill="hold" nodeType="afterEffect" presetClass="exit" presetID="1" presetSubtype="0">
                                  <p:stCondLst>
                                    <p:cond delay="2000"/>
                                  </p:stCondLst>
                                  <p:childTnLst>
                                    <p:set>
                                      <p:cBhvr>
                                        <p:cTn dur="1" fill="hold">
                                          <p:stCondLst>
                                            <p:cond delay="1"/>
                                          </p:stCondLst>
                                        </p:cTn>
                                        <p:tgtEl>
                                          <p:spTgt spid="217"/>
                                        </p:tgtEl>
                                        <p:attrNameLst>
                                          <p:attrName>style.visibility</p:attrName>
                                        </p:attrNameLst>
                                      </p:cBhvr>
                                      <p:to>
                                        <p:strVal val="hidden"/>
                                      </p:to>
                                    </p:set>
                                  </p:childTnLst>
                                </p:cTn>
                              </p:par>
                              <p:par>
                                <p:cTn fill="hold" nodeType="withEffect" presetClass="entr" presetID="1" presetSubtype="0">
                                  <p:stCondLst>
                                    <p:cond delay="2000"/>
                                  </p:stCondLst>
                                  <p:childTnLst>
                                    <p:set>
                                      <p:cBhvr>
                                        <p:cTn dur="1" fill="hold">
                                          <p:stCondLst>
                                            <p:cond delay="0"/>
                                          </p:stCondLst>
                                        </p:cTn>
                                        <p:tgtEl>
                                          <p:spTgt spid="220"/>
                                        </p:tgtEl>
                                        <p:attrNameLst>
                                          <p:attrName>style.visibility</p:attrName>
                                        </p:attrNameLst>
                                      </p:cBhvr>
                                      <p:to>
                                        <p:strVal val="visible"/>
                                      </p:to>
                                    </p:set>
                                  </p:childTnLst>
                                </p:cTn>
                              </p:par>
                            </p:childTnLst>
                          </p:cTn>
                        </p:par>
                        <p:par>
                          <p:cTn fill="hold">
                            <p:stCondLst>
                              <p:cond delay="5"/>
                            </p:stCondLst>
                            <p:childTnLst>
                              <p:par>
                                <p:cTn fill="hold" nodeType="afterEffect" presetClass="exit" presetID="1" presetSubtype="0">
                                  <p:stCondLst>
                                    <p:cond delay="2000"/>
                                  </p:stCondLst>
                                  <p:childTnLst>
                                    <p:set>
                                      <p:cBhvr>
                                        <p:cTn dur="1" fill="hold">
                                          <p:stCondLst>
                                            <p:cond delay="1"/>
                                          </p:stCondLst>
                                        </p:cTn>
                                        <p:tgtEl>
                                          <p:spTgt spid="220"/>
                                        </p:tgtEl>
                                        <p:attrNameLst>
                                          <p:attrName>style.visibility</p:attrName>
                                        </p:attrNameLst>
                                      </p:cBhvr>
                                      <p:to>
                                        <p:strVal val="hidden"/>
                                      </p:to>
                                    </p:set>
                                  </p:childTnLst>
                                </p:cTn>
                              </p:par>
                              <p:par>
                                <p:cTn fill="hold" nodeType="withEffect" presetClass="entr" presetID="1" presetSubtype="0">
                                  <p:stCondLst>
                                    <p:cond delay="2000"/>
                                  </p:stCondLst>
                                  <p:childTnLst>
                                    <p:set>
                                      <p:cBhvr>
                                        <p:cTn dur="1" fill="hold">
                                          <p:stCondLst>
                                            <p:cond delay="0"/>
                                          </p:stCondLst>
                                        </p:cTn>
                                        <p:tgtEl>
                                          <p:spTgt spid="219"/>
                                        </p:tgtEl>
                                        <p:attrNameLst>
                                          <p:attrName>style.visibility</p:attrName>
                                        </p:attrNameLst>
                                      </p:cBhvr>
                                      <p:to>
                                        <p:strVal val="visible"/>
                                      </p:to>
                                    </p:set>
                                  </p:childTnLst>
                                </p:cTn>
                              </p:par>
                            </p:childTnLst>
                          </p:cTn>
                        </p:par>
                        <p:par>
                          <p:cTn fill="hold">
                            <p:stCondLst>
                              <p:cond delay="6"/>
                            </p:stCondLst>
                            <p:childTnLst>
                              <p:par>
                                <p:cTn fill="hold" nodeType="afterEffect" presetClass="exit" presetID="1" presetSubtype="0">
                                  <p:stCondLst>
                                    <p:cond delay="2000"/>
                                  </p:stCondLst>
                                  <p:childTnLst>
                                    <p:set>
                                      <p:cBhvr>
                                        <p:cTn dur="1" fill="hold">
                                          <p:stCondLst>
                                            <p:cond delay="1"/>
                                          </p:stCondLst>
                                        </p:cTn>
                                        <p:tgtEl>
                                          <p:spTgt spid="219"/>
                                        </p:tgtEl>
                                        <p:attrNameLst>
                                          <p:attrName>style.visibility</p:attrName>
                                        </p:attrNameLst>
                                      </p:cBhvr>
                                      <p:to>
                                        <p:strVal val="hidden"/>
                                      </p:to>
                                    </p:set>
                                  </p:childTnLst>
                                </p:cTn>
                              </p:par>
                              <p:par>
                                <p:cTn fill="hold" nodeType="withEffect" presetClass="entr" presetID="1" presetSubtype="0">
                                  <p:stCondLst>
                                    <p:cond delay="2000"/>
                                  </p:stCondLst>
                                  <p:childTnLst>
                                    <p:set>
                                      <p:cBhvr>
                                        <p:cTn dur="1" fill="hold">
                                          <p:stCondLst>
                                            <p:cond delay="0"/>
                                          </p:stCondLst>
                                        </p:cTn>
                                        <p:tgtEl>
                                          <p:spTgt spid="221"/>
                                        </p:tgtEl>
                                        <p:attrNameLst>
                                          <p:attrName>style.visibility</p:attrName>
                                        </p:attrNameLst>
                                      </p:cBhvr>
                                      <p:to>
                                        <p:strVal val="visible"/>
                                      </p:to>
                                    </p:set>
                                  </p:childTnLst>
                                </p:cTn>
                              </p:par>
                            </p:childTnLst>
                          </p:cTn>
                        </p:par>
                        <p:par>
                          <p:cTn fill="hold">
                            <p:stCondLst>
                              <p:cond delay="7"/>
                            </p:stCondLst>
                            <p:childTnLst>
                              <p:par>
                                <p:cTn fill="hold" nodeType="afterEffect" presetClass="exit" presetID="1" presetSubtype="0">
                                  <p:stCondLst>
                                    <p:cond delay="2000"/>
                                  </p:stCondLst>
                                  <p:childTnLst>
                                    <p:set>
                                      <p:cBhvr>
                                        <p:cTn dur="1" fill="hold">
                                          <p:stCondLst>
                                            <p:cond delay="1"/>
                                          </p:stCondLst>
                                        </p:cTn>
                                        <p:tgtEl>
                                          <p:spTgt spid="221"/>
                                        </p:tgtEl>
                                        <p:attrNameLst>
                                          <p:attrName>style.visibility</p:attrName>
                                        </p:attrNameLst>
                                      </p:cBhvr>
                                      <p:to>
                                        <p:strVal val="hidden"/>
                                      </p:to>
                                    </p:set>
                                  </p:childTnLst>
                                </p:cTn>
                              </p:par>
                              <p:par>
                                <p:cTn fill="hold" nodeType="withEffect" presetClass="entr" presetID="1" presetSubtype="0">
                                  <p:stCondLst>
                                    <p:cond delay="2000"/>
                                  </p:stCondLst>
                                  <p:childTnLst>
                                    <p:set>
                                      <p:cBhvr>
                                        <p:cTn dur="1" fill="hold">
                                          <p:stCondLst>
                                            <p:cond delay="0"/>
                                          </p:stCondLst>
                                        </p:cTn>
                                        <p:tgtEl>
                                          <p:spTgt spid="218"/>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pic>
        <p:nvPicPr>
          <p:cNvPr id="228" name="Google Shape;228;p28" title="caroline.mp4">
            <a:hlinkClick r:id="rId3"/>
          </p:cNvPr>
          <p:cNvPicPr preferRelativeResize="0"/>
          <p:nvPr/>
        </p:nvPicPr>
        <p:blipFill>
          <a:blip r:embed="rId4">
            <a:alphaModFix/>
          </a:blip>
          <a:stretch>
            <a:fillRect/>
          </a:stretch>
        </p:blipFill>
        <p:spPr>
          <a:xfrm>
            <a:off x="2209800" y="249388"/>
            <a:ext cx="7772400" cy="63592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228"/>
                                        </p:tgtEl>
                                        <p:attrNameLst>
                                          <p:attrName>style.visibility</p:attrName>
                                        </p:attrNameLst>
                                      </p:cBhvr>
                                      <p:to>
                                        <p:strVal val="visible"/>
                                      </p:to>
                                    </p:set>
                                    <p:animEffect filter="fade" transition="in">
                                      <p:cBhvr>
                                        <p:cTn dur="1000"/>
                                        <p:tgtEl>
                                          <p:spTgt spid="22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BEECD"/>
        </a:solidFill>
      </p:bgPr>
    </p:bg>
    <p:spTree>
      <p:nvGrpSpPr>
        <p:cNvPr id="232" name="Shape 232"/>
        <p:cNvGrpSpPr/>
        <p:nvPr/>
      </p:nvGrpSpPr>
      <p:grpSpPr>
        <a:xfrm>
          <a:off x="0" y="0"/>
          <a:ext cx="0" cy="0"/>
          <a:chOff x="0" y="0"/>
          <a:chExt cx="0" cy="0"/>
        </a:xfrm>
      </p:grpSpPr>
      <p:sp>
        <p:nvSpPr>
          <p:cNvPr id="233" name="Google Shape;233;p29"/>
          <p:cNvSpPr txBox="1"/>
          <p:nvPr/>
        </p:nvSpPr>
        <p:spPr>
          <a:xfrm>
            <a:off x="0" y="109657"/>
            <a:ext cx="12192000" cy="50475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6600" u="sng">
                <a:solidFill>
                  <a:srgbClr val="000000"/>
                </a:solidFill>
                <a:latin typeface="Arial"/>
                <a:ea typeface="Arial"/>
                <a:cs typeface="Arial"/>
                <a:sym typeface="Arial"/>
              </a:rPr>
              <a:t>Independent work</a:t>
            </a:r>
            <a:endParaRPr/>
          </a:p>
          <a:p>
            <a:pPr indent="0" lvl="0" marL="0" marR="0" rtl="0" algn="l">
              <a:spcBef>
                <a:spcPts val="0"/>
              </a:spcBef>
              <a:spcAft>
                <a:spcPts val="0"/>
              </a:spcAft>
              <a:buNone/>
            </a:pPr>
            <a:r>
              <a:rPr lang="en-GB" sz="3200">
                <a:solidFill>
                  <a:srgbClr val="000000"/>
                </a:solidFill>
                <a:latin typeface="Arial"/>
                <a:ea typeface="Arial"/>
                <a:cs typeface="Arial"/>
                <a:sym typeface="Arial"/>
              </a:rPr>
              <a:t>Choose from the following:</a:t>
            </a:r>
            <a:endParaRPr/>
          </a:p>
          <a:p>
            <a:pPr indent="0" lvl="0" marL="0" marR="0" rtl="0" algn="l">
              <a:spcBef>
                <a:spcPts val="0"/>
              </a:spcBef>
              <a:spcAft>
                <a:spcPts val="0"/>
              </a:spcAft>
              <a:buNone/>
            </a:pPr>
            <a:r>
              <a:t/>
            </a:r>
            <a:endParaRPr sz="3200">
              <a:solidFill>
                <a:srgbClr val="000000"/>
              </a:solidFill>
              <a:latin typeface="Arial"/>
              <a:ea typeface="Arial"/>
              <a:cs typeface="Arial"/>
              <a:sym typeface="Arial"/>
            </a:endParaRPr>
          </a:p>
          <a:p>
            <a:pPr indent="-457200" lvl="0" marL="457200" marR="0" rtl="0" algn="l">
              <a:spcBef>
                <a:spcPts val="0"/>
              </a:spcBef>
              <a:spcAft>
                <a:spcPts val="0"/>
              </a:spcAft>
              <a:buClr>
                <a:srgbClr val="000000"/>
              </a:buClr>
              <a:buSzPts val="3200"/>
              <a:buFont typeface="Arial"/>
              <a:buChar char="•"/>
            </a:pPr>
            <a:r>
              <a:rPr lang="en-GB" sz="3200">
                <a:solidFill>
                  <a:srgbClr val="000000"/>
                </a:solidFill>
                <a:latin typeface="Arial"/>
                <a:ea typeface="Arial"/>
                <a:cs typeface="Arial"/>
                <a:sym typeface="Arial"/>
              </a:rPr>
              <a:t>Watch the rest of the videos in this s</a:t>
            </a:r>
            <a:r>
              <a:rPr lang="en-GB" sz="3200"/>
              <a:t>lide show</a:t>
            </a:r>
            <a:endParaRPr/>
          </a:p>
          <a:p>
            <a:pPr indent="-457200" lvl="0" marL="457200" marR="0" rtl="0" algn="l">
              <a:spcBef>
                <a:spcPts val="0"/>
              </a:spcBef>
              <a:spcAft>
                <a:spcPts val="0"/>
              </a:spcAft>
              <a:buClr>
                <a:srgbClr val="000000"/>
              </a:buClr>
              <a:buSzPts val="3200"/>
              <a:buFont typeface="Arial"/>
              <a:buChar char="•"/>
            </a:pPr>
            <a:r>
              <a:rPr lang="en-GB" sz="3200">
                <a:solidFill>
                  <a:srgbClr val="000000"/>
                </a:solidFill>
                <a:latin typeface="Arial"/>
                <a:ea typeface="Arial"/>
                <a:cs typeface="Arial"/>
                <a:sym typeface="Arial"/>
              </a:rPr>
              <a:t>Read the FAQs on slides 19 – 22</a:t>
            </a:r>
            <a:endParaRPr/>
          </a:p>
          <a:p>
            <a:pPr indent="-457200" lvl="0" marL="457200" marR="0" rtl="0" algn="l">
              <a:spcBef>
                <a:spcPts val="0"/>
              </a:spcBef>
              <a:spcAft>
                <a:spcPts val="0"/>
              </a:spcAft>
              <a:buClr>
                <a:srgbClr val="000000"/>
              </a:buClr>
              <a:buSzPts val="3200"/>
              <a:buFont typeface="Arial"/>
              <a:buChar char="•"/>
            </a:pPr>
            <a:r>
              <a:rPr lang="en-GB" sz="3200">
                <a:solidFill>
                  <a:srgbClr val="000000"/>
                </a:solidFill>
                <a:latin typeface="Arial"/>
                <a:ea typeface="Arial"/>
                <a:cs typeface="Arial"/>
                <a:sym typeface="Arial"/>
              </a:rPr>
              <a:t>Research jobs / courses that learning a language would help</a:t>
            </a:r>
            <a:endParaRPr/>
          </a:p>
          <a:p>
            <a:pPr indent="-457200" lvl="0" marL="457200" marR="0" rtl="0" algn="l">
              <a:spcBef>
                <a:spcPts val="0"/>
              </a:spcBef>
              <a:spcAft>
                <a:spcPts val="0"/>
              </a:spcAft>
              <a:buClr>
                <a:srgbClr val="000000"/>
              </a:buClr>
              <a:buSzPts val="3200"/>
              <a:buFont typeface="Arial"/>
              <a:buChar char="•"/>
            </a:pPr>
            <a:r>
              <a:rPr lang="en-GB" sz="3200">
                <a:solidFill>
                  <a:srgbClr val="000000"/>
                </a:solidFill>
                <a:latin typeface="Arial"/>
                <a:ea typeface="Arial"/>
                <a:cs typeface="Arial"/>
                <a:sym typeface="Arial"/>
              </a:rPr>
              <a:t>Find out more about French speaking countries</a:t>
            </a:r>
            <a:endParaRPr/>
          </a:p>
          <a:p>
            <a:pPr indent="-457200" lvl="0" marL="457200" marR="0" rtl="0" algn="l">
              <a:spcBef>
                <a:spcPts val="0"/>
              </a:spcBef>
              <a:spcAft>
                <a:spcPts val="0"/>
              </a:spcAft>
              <a:buClr>
                <a:srgbClr val="000000"/>
              </a:buClr>
              <a:buSzPts val="3200"/>
              <a:buFont typeface="Arial"/>
              <a:buChar char="•"/>
            </a:pPr>
            <a:r>
              <a:rPr lang="en-GB" sz="3200">
                <a:solidFill>
                  <a:srgbClr val="000000"/>
                </a:solidFill>
                <a:latin typeface="Arial"/>
                <a:ea typeface="Arial"/>
                <a:cs typeface="Arial"/>
                <a:sym typeface="Arial"/>
              </a:rPr>
              <a:t>Create a quiz on why it is important to learn languages based on this </a:t>
            </a:r>
            <a:r>
              <a:rPr lang="en-GB" sz="3200"/>
              <a:t>slideshow</a:t>
            </a:r>
            <a:endParaRPr sz="3200">
              <a:solidFill>
                <a:srgbClr val="000000"/>
              </a:solidFill>
              <a:latin typeface="Arial"/>
              <a:ea typeface="Arial"/>
              <a:cs typeface="Arial"/>
              <a:sym typeface="Arial"/>
            </a:endParaRPr>
          </a:p>
        </p:txBody>
      </p:sp>
      <p:sp>
        <p:nvSpPr>
          <p:cNvPr id="234" name="Google Shape;234;p29"/>
          <p:cNvSpPr txBox="1"/>
          <p:nvPr/>
        </p:nvSpPr>
        <p:spPr>
          <a:xfrm>
            <a:off x="79900" y="5157150"/>
            <a:ext cx="12112200" cy="1416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sz="5700" u="sng">
                <a:solidFill>
                  <a:schemeClr val="dk1"/>
                </a:solidFill>
              </a:rPr>
              <a:t>Any Questions </a:t>
            </a:r>
            <a:endParaRPr sz="500">
              <a:solidFill>
                <a:schemeClr val="dk1"/>
              </a:solidFill>
            </a:endParaRPr>
          </a:p>
          <a:p>
            <a:pPr indent="0" lvl="0" marL="0" rtl="0" algn="l">
              <a:spcBef>
                <a:spcPts val="0"/>
              </a:spcBef>
              <a:spcAft>
                <a:spcPts val="0"/>
              </a:spcAft>
              <a:buNone/>
            </a:pPr>
            <a:r>
              <a:rPr lang="en-GB" sz="2300">
                <a:solidFill>
                  <a:schemeClr val="dk1"/>
                </a:solidFill>
              </a:rPr>
              <a:t>Ask your teacher or email </a:t>
            </a:r>
            <a:r>
              <a:rPr lang="en-GB" sz="2300" u="sng">
                <a:solidFill>
                  <a:schemeClr val="hlink"/>
                </a:solidFill>
                <a:hlinkClick r:id="rId3"/>
              </a:rPr>
              <a:t>tricia.shaw@redborne.com</a:t>
            </a:r>
            <a:r>
              <a:rPr lang="en-GB" sz="2300">
                <a:solidFill>
                  <a:schemeClr val="dk1"/>
                </a:solidFill>
              </a:rPr>
              <a:t> / </a:t>
            </a:r>
            <a:r>
              <a:rPr lang="en-GB" sz="2300" u="sng">
                <a:solidFill>
                  <a:schemeClr val="hlink"/>
                </a:solidFill>
                <a:hlinkClick r:id="rId4"/>
              </a:rPr>
              <a:t>nicola.crossley@redborne.com</a:t>
            </a:r>
            <a:r>
              <a:rPr lang="en-GB" sz="2300">
                <a:solidFill>
                  <a:schemeClr val="dk1"/>
                </a:solidFill>
              </a:rPr>
              <a:t> </a:t>
            </a:r>
            <a:endParaRPr sz="5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30"/>
          <p:cNvSpPr/>
          <p:nvPr/>
        </p:nvSpPr>
        <p:spPr>
          <a:xfrm>
            <a:off x="322849" y="203799"/>
            <a:ext cx="7117800" cy="4686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1800" u="sng">
                <a:solidFill>
                  <a:schemeClr val="hlink"/>
                </a:solidFill>
                <a:hlinkClick r:id="rId3"/>
              </a:rPr>
              <a:t>Five things you didn't know about GCSE Languages</a:t>
            </a:r>
            <a:r>
              <a:rPr lang="en-GB" sz="1800">
                <a:solidFill>
                  <a:srgbClr val="000000"/>
                </a:solidFill>
                <a:latin typeface="Arial"/>
                <a:ea typeface="Arial"/>
                <a:cs typeface="Arial"/>
                <a:sym typeface="Arial"/>
              </a:rPr>
              <a:t> </a:t>
            </a:r>
            <a:endParaRPr/>
          </a:p>
        </p:txBody>
      </p:sp>
      <p:pic>
        <p:nvPicPr>
          <p:cNvPr descr="Options video for Year 9 French and Italian students." id="240" name="Google Shape;240;p30" title="Five things you didn't know about GCSE Languages">
            <a:hlinkClick r:id="rId4"/>
          </p:cNvPr>
          <p:cNvPicPr preferRelativeResize="0"/>
          <p:nvPr/>
        </p:nvPicPr>
        <p:blipFill>
          <a:blip r:embed="rId5">
            <a:alphaModFix/>
          </a:blip>
          <a:stretch>
            <a:fillRect/>
          </a:stretch>
        </p:blipFill>
        <p:spPr>
          <a:xfrm>
            <a:off x="2274050" y="612625"/>
            <a:ext cx="7826200" cy="58696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0"/>
                                        </p:tgtEl>
                                        <p:attrNameLst>
                                          <p:attrName>style.visibility</p:attrName>
                                        </p:attrNameLst>
                                      </p:cBhvr>
                                      <p:to>
                                        <p:strVal val="visible"/>
                                      </p:to>
                                    </p:set>
                                    <p:animEffect filter="fade" transition="in">
                                      <p:cBhvr>
                                        <p:cTn dur="1000"/>
                                        <p:tgtEl>
                                          <p:spTgt spid="24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31"/>
          <p:cNvSpPr txBox="1"/>
          <p:nvPr>
            <p:ph type="title"/>
          </p:nvPr>
        </p:nvSpPr>
        <p:spPr>
          <a:xfrm>
            <a:off x="61250" y="0"/>
            <a:ext cx="10515600" cy="89640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4400"/>
              <a:buFont typeface="Arial"/>
              <a:buNone/>
            </a:pPr>
            <a:r>
              <a:rPr lang="en-GB"/>
              <a:t>Why French?</a:t>
            </a:r>
            <a:endParaRPr/>
          </a:p>
        </p:txBody>
      </p:sp>
      <p:sp>
        <p:nvSpPr>
          <p:cNvPr id="246" name="Google Shape;246;p31"/>
          <p:cNvSpPr txBox="1"/>
          <p:nvPr>
            <p:ph idx="1" type="body"/>
          </p:nvPr>
        </p:nvSpPr>
        <p:spPr>
          <a:xfrm>
            <a:off x="3795075" y="289500"/>
            <a:ext cx="5978400" cy="341700"/>
          </a:xfrm>
          <a:prstGeom prst="rect">
            <a:avLst/>
          </a:prstGeom>
          <a:noFill/>
          <a:ln>
            <a:noFill/>
          </a:ln>
        </p:spPr>
        <p:txBody>
          <a:bodyPr anchorCtr="0" anchor="t" bIns="45700" lIns="91425" spcFirstLastPara="1" rIns="91425" wrap="square" tIns="45700">
            <a:spAutoFit/>
          </a:bodyPr>
          <a:lstStyle/>
          <a:p>
            <a:pPr indent="-228600" lvl="0" marL="228600" rtl="0" algn="l">
              <a:lnSpc>
                <a:spcPct val="90000"/>
              </a:lnSpc>
              <a:spcBef>
                <a:spcPts val="0"/>
              </a:spcBef>
              <a:spcAft>
                <a:spcPts val="0"/>
              </a:spcAft>
              <a:buClr>
                <a:schemeClr val="dk1"/>
              </a:buClr>
              <a:buSzPts val="1100"/>
              <a:buChar char="•"/>
            </a:pPr>
            <a:r>
              <a:rPr lang="en-GB" sz="1800" u="sng">
                <a:solidFill>
                  <a:schemeClr val="hlink"/>
                </a:solidFill>
                <a:hlinkClick r:id="rId3"/>
              </a:rPr>
              <a:t>9 reasons to learn French</a:t>
            </a:r>
            <a:r>
              <a:rPr lang="en-GB" sz="1100"/>
              <a:t> </a:t>
            </a:r>
            <a:endParaRPr/>
          </a:p>
        </p:txBody>
      </p:sp>
      <p:pic>
        <p:nvPicPr>
          <p:cNvPr descr="#9Reasons #LearnFrench #LindsayDoesLanguages&#10;Want to learn French? Whether you're a beginner or intermediate, you want your kids to learn French or you, whatever the situation - having a reason to learn French is essential. It keeps you motivated and inspires you to work through the plateaus of language learning! What are your reasons for learning French? Share in the comments! &#10;&#10;GOOD STUFF BELOW....&#10;&#10;Free French Starter Pack: https://www.lindsaydoeslanguages.com/frenchstarterpack&#10;&#10;Free Ultimate List of Language Learning Resources: https://lindsaydoeslanguages.com/list&#10;&#10;Language learner? Click here: http://bit.ly/LDL-learn&#10;&#10;Online language teacher? Click here: http://bit.ly/LDL-teach&#10;&#10;SOCIAL MEDIA:&#10;&#10;Blog: http://bit.ly/LDL-blog&#10;Facebook: http://bit.ly/LDL-facebook&#10;Twitter: http://bit.ly/LDL-twitter&#10;Pinterest: http://bit.ly/LDL-pinterest&#10;Instagram: http://bit.ly/LDL-instagram&#10;&#10;MUSIC:&#10;Wholesome - By Kevin MacLeod&#10;https://incompetech.filmmusic.io/song/5050-wholesome&#10;&#10;Help us caption &amp; translate this video!&#10;&#10;https://amara.org/v/C1lkW/" id="247" name="Google Shape;247;p31" title="Why Learn French? Here's 9 Reasons To Learn French (Revisited)║Lindsay Does Languages">
            <a:hlinkClick r:id="rId4"/>
          </p:cNvPr>
          <p:cNvPicPr preferRelativeResize="0"/>
          <p:nvPr/>
        </p:nvPicPr>
        <p:blipFill>
          <a:blip r:embed="rId5">
            <a:alphaModFix/>
          </a:blip>
          <a:stretch>
            <a:fillRect/>
          </a:stretch>
        </p:blipFill>
        <p:spPr>
          <a:xfrm>
            <a:off x="2259125" y="833776"/>
            <a:ext cx="7514350" cy="56357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7"/>
                                        </p:tgtEl>
                                        <p:attrNameLst>
                                          <p:attrName>style.visibility</p:attrName>
                                        </p:attrNameLst>
                                      </p:cBhvr>
                                      <p:to>
                                        <p:strVal val="visible"/>
                                      </p:to>
                                    </p:set>
                                    <p:animEffect filter="fade" transition="in">
                                      <p:cBhvr>
                                        <p:cTn dur="1000"/>
                                        <p:tgtEl>
                                          <p:spTgt spid="24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32"/>
          <p:cNvSpPr/>
          <p:nvPr/>
        </p:nvSpPr>
        <p:spPr>
          <a:xfrm>
            <a:off x="1212539" y="287418"/>
            <a:ext cx="12192000" cy="369332"/>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GB" sz="1800" u="sng">
                <a:solidFill>
                  <a:schemeClr val="hlink"/>
                </a:solidFill>
                <a:hlinkClick r:id="rId3"/>
              </a:rPr>
              <a:t>How languages help in your career</a:t>
            </a:r>
            <a:endParaRPr sz="1800">
              <a:solidFill>
                <a:srgbClr val="FFFFFF"/>
              </a:solidFill>
              <a:latin typeface="Arial"/>
              <a:ea typeface="Arial"/>
              <a:cs typeface="Arial"/>
              <a:sym typeface="Arial"/>
            </a:endParaRPr>
          </a:p>
        </p:txBody>
      </p:sp>
      <p:pic>
        <p:nvPicPr>
          <p:cNvPr descr="Languages are incredibly valuable in many different ways, and useful. Creative Multilingualism wants to encourage young people in the UK to be ambitious and to think creatively about the career possibilities languages open up. &#10;&#10;This video, produced by Creative Multilingualism, highlights how languages connect to identity and are increasingly relevant to forging a career that will be of personal interest to young people in the UK.&#10;&#10;Did you know:&#10;- even a small amount of language knowledge can be the seed for big opportunities&#10;- languages open doors to career opportunities&#10;- language learning gives you transferable skills&#10;- language learning can enhance your opportunities for creativity&#10;&#10;Languages open doors to lots of different careers. Whether you are learning a language at school or in your community, or if you have a home or heritage language other than English, languages can take you places you don’t yet know you want to go. You don’t even have to be fluent in a language for it to lead to career opportunities. Learning languages gives you transferable skills; you develop the ability to think creatively, to forge connections between communities, to translate across cultures and identities. Languages give us a sense of who we are and allow us to express and explore ourselves.&#10;&#10;Learn more:  https://www.creativeml.ox.ac.uk/careers" id="253" name="Google Shape;253;p32" title="How languages help in your career">
            <a:hlinkClick r:id="rId4"/>
          </p:cNvPr>
          <p:cNvPicPr preferRelativeResize="0"/>
          <p:nvPr/>
        </p:nvPicPr>
        <p:blipFill>
          <a:blip r:embed="rId5">
            <a:alphaModFix/>
          </a:blip>
          <a:stretch>
            <a:fillRect/>
          </a:stretch>
        </p:blipFill>
        <p:spPr>
          <a:xfrm>
            <a:off x="2348750" y="809150"/>
            <a:ext cx="7512425" cy="56343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53"/>
                                        </p:tgtEl>
                                        <p:attrNameLst>
                                          <p:attrName>style.visibility</p:attrName>
                                        </p:attrNameLst>
                                      </p:cBhvr>
                                      <p:to>
                                        <p:strVal val="visible"/>
                                      </p:to>
                                    </p:set>
                                    <p:animEffect filter="fade" transition="in">
                                      <p:cBhvr>
                                        <p:cTn dur="1000"/>
                                        <p:tgtEl>
                                          <p:spTgt spid="25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33"/>
          <p:cNvSpPr/>
          <p:nvPr/>
        </p:nvSpPr>
        <p:spPr>
          <a:xfrm>
            <a:off x="914400" y="819331"/>
            <a:ext cx="10058400" cy="5509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200">
                <a:solidFill>
                  <a:srgbClr val="444444"/>
                </a:solidFill>
                <a:latin typeface="Arial"/>
                <a:ea typeface="Arial"/>
                <a:cs typeface="Arial"/>
                <a:sym typeface="Arial"/>
              </a:rPr>
              <a:t>I’ve decided what I want to do in the future and it doesn’t need a language so why keep doing one?</a:t>
            </a:r>
            <a:endParaRPr/>
          </a:p>
          <a:p>
            <a:pPr indent="0" lvl="0" marL="0" marR="0" rtl="0" algn="l">
              <a:spcBef>
                <a:spcPts val="0"/>
              </a:spcBef>
              <a:spcAft>
                <a:spcPts val="0"/>
              </a:spcAft>
              <a:buNone/>
            </a:pPr>
            <a:r>
              <a:t/>
            </a:r>
            <a:endParaRPr b="1" sz="3200">
              <a:solidFill>
                <a:srgbClr val="444444"/>
              </a:solidFill>
              <a:latin typeface="Arial"/>
              <a:ea typeface="Arial"/>
              <a:cs typeface="Arial"/>
              <a:sym typeface="Arial"/>
            </a:endParaRPr>
          </a:p>
          <a:p>
            <a:pPr indent="0" lvl="0" marL="0" marR="0" rtl="0" algn="l">
              <a:spcBef>
                <a:spcPts val="0"/>
              </a:spcBef>
              <a:spcAft>
                <a:spcPts val="0"/>
              </a:spcAft>
              <a:buNone/>
            </a:pPr>
            <a:r>
              <a:rPr i="1" lang="en-GB" sz="3200">
                <a:solidFill>
                  <a:srgbClr val="444444"/>
                </a:solidFill>
                <a:latin typeface="Arial"/>
                <a:ea typeface="Arial"/>
                <a:cs typeface="Arial"/>
                <a:sym typeface="Arial"/>
              </a:rPr>
              <a:t>It’s very difficult to be sure these days that learning a foreign language won’t be either necessary or useful to a chosen career path.  There are some jobs where it’s an integral part, some where it is a useful bonus and others where it is just an advantage because it indicates a general ability level and open outlook. One thing that you can be sure of – it is never a disadvantage to have studied a language.</a:t>
            </a:r>
            <a:r>
              <a:rPr i="1" lang="en-GB" sz="1800">
                <a:solidFill>
                  <a:srgbClr val="444444"/>
                </a:solidFill>
                <a:latin typeface="Arial"/>
                <a:ea typeface="Arial"/>
                <a:cs typeface="Arial"/>
                <a:sym typeface="Arial"/>
              </a:rPr>
              <a:t> </a:t>
            </a:r>
            <a:endParaRPr sz="1800">
              <a:solidFill>
                <a:srgbClr val="444444"/>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34"/>
          <p:cNvSpPr/>
          <p:nvPr/>
        </p:nvSpPr>
        <p:spPr>
          <a:xfrm>
            <a:off x="1032933" y="210026"/>
            <a:ext cx="10481734" cy="590931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2400">
                <a:solidFill>
                  <a:srgbClr val="444444"/>
                </a:solidFill>
                <a:latin typeface="Arial"/>
                <a:ea typeface="Arial"/>
                <a:cs typeface="Arial"/>
                <a:sym typeface="Arial"/>
              </a:rPr>
              <a:t>Languages are the most difficult subject I don’t feel that I am any good at them. Should I use up an option choice on a language?</a:t>
            </a:r>
            <a:endParaRPr/>
          </a:p>
          <a:p>
            <a:pPr indent="0" lvl="0" marL="0" marR="0" rtl="0" algn="l">
              <a:spcBef>
                <a:spcPts val="0"/>
              </a:spcBef>
              <a:spcAft>
                <a:spcPts val="0"/>
              </a:spcAft>
              <a:buNone/>
            </a:pPr>
            <a:r>
              <a:t/>
            </a:r>
            <a:endParaRPr b="1" sz="1800">
              <a:solidFill>
                <a:srgbClr val="444444"/>
              </a:solidFill>
              <a:latin typeface="Arial"/>
              <a:ea typeface="Arial"/>
              <a:cs typeface="Arial"/>
              <a:sym typeface="Arial"/>
            </a:endParaRPr>
          </a:p>
          <a:p>
            <a:pPr indent="0" lvl="0" marL="0" marR="0" rtl="0" algn="l">
              <a:spcBef>
                <a:spcPts val="0"/>
              </a:spcBef>
              <a:spcAft>
                <a:spcPts val="0"/>
              </a:spcAft>
              <a:buNone/>
            </a:pPr>
            <a:r>
              <a:rPr i="1" lang="en-GB" sz="2400">
                <a:solidFill>
                  <a:srgbClr val="444444"/>
                </a:solidFill>
                <a:latin typeface="Arial"/>
                <a:ea typeface="Arial"/>
                <a:cs typeface="Arial"/>
                <a:sym typeface="Arial"/>
              </a:rPr>
              <a:t>In today’s world I think learning a foreign language is something should be seen as much an essential skill for life as say, driving or ICT skills.  It is always something that you would want to write on your CV, regardless of the job you are applying for.  It says something about the individual’s outlook; that </a:t>
            </a:r>
            <a:r>
              <a:rPr i="1" lang="en-GB" sz="2400">
                <a:solidFill>
                  <a:srgbClr val="444444"/>
                </a:solidFill>
              </a:rPr>
              <a:t>t</a:t>
            </a:r>
            <a:r>
              <a:rPr i="1" lang="en-GB" sz="2400">
                <a:solidFill>
                  <a:srgbClr val="444444"/>
                </a:solidFill>
                <a:latin typeface="Arial"/>
                <a:ea typeface="Arial"/>
                <a:cs typeface="Arial"/>
                <a:sym typeface="Arial"/>
              </a:rPr>
              <a:t>hey are flexible, adaptable and open to new challenges.  But more than this, there are two key things that make language learning essential rather than optional: first, it remains the case that 75% world’s population speaks no English and second, the fact that most young people who are non-native English speaking are ensuring that they learn it, means that English is no longer a significant advantage to any British person entering the job market.  If all those competing for the better jobs in a country can speak English, then those with other languages will have the edge.</a:t>
            </a:r>
            <a:endParaRPr sz="2400">
              <a:solidFill>
                <a:srgbClr val="444444"/>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35"/>
          <p:cNvSpPr/>
          <p:nvPr/>
        </p:nvSpPr>
        <p:spPr>
          <a:xfrm>
            <a:off x="762000" y="700799"/>
            <a:ext cx="11040533" cy="5509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3200">
                <a:solidFill>
                  <a:srgbClr val="444444"/>
                </a:solidFill>
                <a:latin typeface="Arial"/>
                <a:ea typeface="Arial"/>
                <a:cs typeface="Arial"/>
                <a:sym typeface="Arial"/>
              </a:rPr>
              <a:t>I haven’t enjoyed languages up to now. </a:t>
            </a:r>
            <a:endParaRPr/>
          </a:p>
          <a:p>
            <a:pPr indent="0" lvl="0" marL="0" marR="0" rtl="0" algn="l">
              <a:spcBef>
                <a:spcPts val="0"/>
              </a:spcBef>
              <a:spcAft>
                <a:spcPts val="0"/>
              </a:spcAft>
              <a:buNone/>
            </a:pPr>
            <a:r>
              <a:rPr b="1" lang="en-GB" sz="3200">
                <a:solidFill>
                  <a:srgbClr val="444444"/>
                </a:solidFill>
                <a:latin typeface="Arial"/>
                <a:ea typeface="Arial"/>
                <a:cs typeface="Arial"/>
                <a:sym typeface="Arial"/>
              </a:rPr>
              <a:t>How is GCSE different?</a:t>
            </a:r>
            <a:endParaRPr/>
          </a:p>
          <a:p>
            <a:pPr indent="0" lvl="0" marL="0" marR="0" rtl="0" algn="l">
              <a:spcBef>
                <a:spcPts val="0"/>
              </a:spcBef>
              <a:spcAft>
                <a:spcPts val="0"/>
              </a:spcAft>
              <a:buNone/>
            </a:pPr>
            <a:r>
              <a:t/>
            </a:r>
            <a:endParaRPr b="1" sz="3200">
              <a:solidFill>
                <a:srgbClr val="444444"/>
              </a:solidFill>
              <a:latin typeface="Arial"/>
              <a:ea typeface="Arial"/>
              <a:cs typeface="Arial"/>
              <a:sym typeface="Arial"/>
            </a:endParaRPr>
          </a:p>
          <a:p>
            <a:pPr indent="0" lvl="0" marL="0" marR="0" rtl="0" algn="l">
              <a:spcBef>
                <a:spcPts val="0"/>
              </a:spcBef>
              <a:spcAft>
                <a:spcPts val="0"/>
              </a:spcAft>
              <a:buNone/>
            </a:pPr>
            <a:r>
              <a:rPr i="1" lang="en-GB" sz="3200">
                <a:solidFill>
                  <a:srgbClr val="444444"/>
                </a:solidFill>
                <a:latin typeface="Arial"/>
                <a:ea typeface="Arial"/>
                <a:cs typeface="Arial"/>
                <a:sym typeface="Arial"/>
              </a:rPr>
              <a:t>Languages get more enjoyable as you get better at them.  You should find that as you are able to express yourself better on a wider range of topics you will get more of a sense of achievement and appreciate what you are able to do independently with the language.  Also, the GCSE course now offers much more choice and flexibility in terms of the main topics that you will concentrate on for speaking and writing so you will find it interesting.</a:t>
            </a:r>
            <a:endParaRPr sz="3200">
              <a:solidFill>
                <a:srgbClr val="444444"/>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36"/>
          <p:cNvSpPr/>
          <p:nvPr/>
        </p:nvSpPr>
        <p:spPr>
          <a:xfrm>
            <a:off x="609599" y="304800"/>
            <a:ext cx="11108267" cy="5693866"/>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GB" sz="2800">
                <a:solidFill>
                  <a:srgbClr val="444444"/>
                </a:solidFill>
                <a:latin typeface="Arial"/>
                <a:ea typeface="Arial"/>
                <a:cs typeface="Arial"/>
                <a:sym typeface="Arial"/>
              </a:rPr>
              <a:t>I have read somewhere that languages are the most difficult subject to do well in at GCSE, is it true?</a:t>
            </a:r>
            <a:endParaRPr/>
          </a:p>
          <a:p>
            <a:pPr indent="0" lvl="0" marL="0" marR="0" rtl="0" algn="l">
              <a:spcBef>
                <a:spcPts val="0"/>
              </a:spcBef>
              <a:spcAft>
                <a:spcPts val="0"/>
              </a:spcAft>
              <a:buNone/>
            </a:pPr>
            <a:r>
              <a:t/>
            </a:r>
            <a:endParaRPr b="1" sz="2800">
              <a:solidFill>
                <a:srgbClr val="444444"/>
              </a:solidFill>
              <a:latin typeface="Arial"/>
              <a:ea typeface="Arial"/>
              <a:cs typeface="Arial"/>
              <a:sym typeface="Arial"/>
            </a:endParaRPr>
          </a:p>
          <a:p>
            <a:pPr indent="0" lvl="0" marL="0" marR="0" rtl="0" algn="l">
              <a:spcBef>
                <a:spcPts val="0"/>
              </a:spcBef>
              <a:spcAft>
                <a:spcPts val="0"/>
              </a:spcAft>
              <a:buNone/>
            </a:pPr>
            <a:r>
              <a:rPr i="1" lang="en-GB" sz="2800">
                <a:solidFill>
                  <a:srgbClr val="444444"/>
                </a:solidFill>
                <a:latin typeface="Arial"/>
                <a:ea typeface="Arial"/>
                <a:cs typeface="Arial"/>
                <a:sym typeface="Arial"/>
              </a:rPr>
              <a:t>I am not sure that languages are the most difficult subject to do well in – I think a lot depends on the learner of course.  However it is true that, relative to other GCSEs, language GCSEs are more difficult than most, probably most comparable to Maths GCSE.  But if languages are perceived as difficult, they may also attract greater recognition from Higher Education providers and employers – it stands to reason that they will be valued more highly as a result of the perceived difficulty.  And in addition to the academic value, we shouldn’t forget that learning a foreign language is a life skill, akin to ICT skills or driving a car.</a:t>
            </a:r>
            <a:endParaRPr sz="2800">
              <a:solidFill>
                <a:srgbClr val="444444"/>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pic>
        <p:nvPicPr>
          <p:cNvPr id="278" name="Google Shape;278;p37"/>
          <p:cNvPicPr preferRelativeResize="0"/>
          <p:nvPr/>
        </p:nvPicPr>
        <p:blipFill rotWithShape="1">
          <a:blip r:embed="rId3">
            <a:alphaModFix/>
          </a:blip>
          <a:srcRect b="0" l="0" r="0" t="0"/>
          <a:stretch/>
        </p:blipFill>
        <p:spPr>
          <a:xfrm>
            <a:off x="-115912" y="-257858"/>
            <a:ext cx="12307909" cy="7605254"/>
          </a:xfrm>
          <a:prstGeom prst="rect">
            <a:avLst/>
          </a:prstGeom>
          <a:noFill/>
          <a:ln>
            <a:noFill/>
          </a:ln>
        </p:spPr>
      </p:pic>
      <p:sp>
        <p:nvSpPr>
          <p:cNvPr id="279" name="Google Shape;279;p37"/>
          <p:cNvSpPr/>
          <p:nvPr/>
        </p:nvSpPr>
        <p:spPr>
          <a:xfrm>
            <a:off x="277492" y="2944605"/>
            <a:ext cx="11521103" cy="120032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GB" sz="7200">
                <a:solidFill>
                  <a:srgbClr val="FFFF00"/>
                </a:solidFill>
                <a:latin typeface="Arial"/>
                <a:ea typeface="Arial"/>
                <a:cs typeface="Arial"/>
                <a:sym typeface="Arial"/>
              </a:rPr>
              <a:t>Live a life without limits!!!</a:t>
            </a:r>
            <a:endParaRPr/>
          </a:p>
        </p:txBody>
      </p:sp>
    </p:spTree>
  </p:cSld>
  <p:clrMapOvr>
    <a:masterClrMapping/>
  </p:clrMapOvr>
</p:sld>
</file>

<file path=ppt/theme/theme1.xml><?xml version="1.0" encoding="utf-8"?>
<a:theme xmlns:a="http://schemas.openxmlformats.org/drawingml/2006/main" xmlns:r="http://schemas.openxmlformats.org/officeDocument/2006/relationships" name="1_Office Theme">
  <a:themeElements>
    <a:clrScheme name="Blue">
      <a:dk1>
        <a:srgbClr val="000000"/>
      </a:dk1>
      <a:lt1>
        <a:srgbClr val="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